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8"/>
  </p:notesMasterIdLst>
  <p:sldIdLst>
    <p:sldId id="437" r:id="rId2"/>
    <p:sldId id="466" r:id="rId3"/>
    <p:sldId id="467" r:id="rId4"/>
    <p:sldId id="468" r:id="rId5"/>
    <p:sldId id="469" r:id="rId6"/>
    <p:sldId id="472" r:id="rId7"/>
  </p:sldIdLst>
  <p:sldSz cx="9144000" cy="6858000" type="screen4x3"/>
  <p:notesSz cx="6858000" cy="9144000"/>
  <p:defaultTextStyle>
    <a:defPPr>
      <a:defRPr lang="zh-CN"/>
    </a:defPPr>
    <a:lvl1pPr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00"/>
    <a:srgbClr val="FF00FF"/>
    <a:srgbClr val="0000CC"/>
    <a:srgbClr val="339933"/>
    <a:srgbClr val="FF0000"/>
    <a:srgbClr val="0000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731" autoAdjust="0"/>
  </p:normalViewPr>
  <p:slideViewPr>
    <p:cSldViewPr>
      <p:cViewPr varScale="1">
        <p:scale>
          <a:sx n="44" d="100"/>
          <a:sy n="44" d="100"/>
        </p:scale>
        <p:origin x="1000" y="48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13" Type="http://schemas.openxmlformats.org/officeDocument/2006/relationships/image" Target="../media/image25.emf"/><Relationship Id="rId3" Type="http://schemas.openxmlformats.org/officeDocument/2006/relationships/image" Target="../media/image15.emf"/><Relationship Id="rId7" Type="http://schemas.openxmlformats.org/officeDocument/2006/relationships/image" Target="../media/image19.emf"/><Relationship Id="rId12" Type="http://schemas.openxmlformats.org/officeDocument/2006/relationships/image" Target="../media/image24.emf"/><Relationship Id="rId2" Type="http://schemas.openxmlformats.org/officeDocument/2006/relationships/image" Target="../media/image14.emf"/><Relationship Id="rId1" Type="http://schemas.openxmlformats.org/officeDocument/2006/relationships/image" Target="../media/image13.emf"/><Relationship Id="rId6" Type="http://schemas.openxmlformats.org/officeDocument/2006/relationships/image" Target="../media/image18.emf"/><Relationship Id="rId11" Type="http://schemas.openxmlformats.org/officeDocument/2006/relationships/image" Target="../media/image23.emf"/><Relationship Id="rId5" Type="http://schemas.openxmlformats.org/officeDocument/2006/relationships/image" Target="../media/image17.emf"/><Relationship Id="rId10" Type="http://schemas.openxmlformats.org/officeDocument/2006/relationships/image" Target="../media/image22.emf"/><Relationship Id="rId4" Type="http://schemas.openxmlformats.org/officeDocument/2006/relationships/image" Target="../media/image16.emf"/><Relationship Id="rId9" Type="http://schemas.openxmlformats.org/officeDocument/2006/relationships/image" Target="../media/image21.e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image" Target="../media/image28.wmf"/><Relationship Id="rId7" Type="http://schemas.openxmlformats.org/officeDocument/2006/relationships/image" Target="../media/image32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Relationship Id="rId9" Type="http://schemas.openxmlformats.org/officeDocument/2006/relationships/image" Target="../media/image3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>
            <a:extLst>
              <a:ext uri="{FF2B5EF4-FFF2-40B4-BE49-F238E27FC236}">
                <a16:creationId xmlns:a16="http://schemas.microsoft.com/office/drawing/2014/main" id="{62016601-3C64-46C9-986D-E0A7E356F4E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anose="020B0604030504040204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182275" name="Rectangle 3">
            <a:extLst>
              <a:ext uri="{FF2B5EF4-FFF2-40B4-BE49-F238E27FC236}">
                <a16:creationId xmlns:a16="http://schemas.microsoft.com/office/drawing/2014/main" id="{55576E32-90EF-47AD-A412-3D62D14BE59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anose="020B0604030504040204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182276" name="Rectangle 4">
            <a:extLst>
              <a:ext uri="{FF2B5EF4-FFF2-40B4-BE49-F238E27FC236}">
                <a16:creationId xmlns:a16="http://schemas.microsoft.com/office/drawing/2014/main" id="{3601A7DB-45E2-4386-B486-7BBB66AFBC6D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2277" name="Rectangle 5">
            <a:extLst>
              <a:ext uri="{FF2B5EF4-FFF2-40B4-BE49-F238E27FC236}">
                <a16:creationId xmlns:a16="http://schemas.microsoft.com/office/drawing/2014/main" id="{80096DF8-4641-46A4-9B24-3CABF7C2C7E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82278" name="Rectangle 6">
            <a:extLst>
              <a:ext uri="{FF2B5EF4-FFF2-40B4-BE49-F238E27FC236}">
                <a16:creationId xmlns:a16="http://schemas.microsoft.com/office/drawing/2014/main" id="{81721C94-5238-41FF-A790-1735B82A2D9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anose="020B0604030504040204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182279" name="Rectangle 7">
            <a:extLst>
              <a:ext uri="{FF2B5EF4-FFF2-40B4-BE49-F238E27FC236}">
                <a16:creationId xmlns:a16="http://schemas.microsoft.com/office/drawing/2014/main" id="{268FBE12-356E-4191-9F90-F22397C3EE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anose="020B0604030504040204" pitchFamily="34" charset="0"/>
              </a:defRPr>
            </a:lvl1pPr>
          </a:lstStyle>
          <a:p>
            <a:fld id="{18E00528-D173-47FB-8067-0EC133007976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445FC1AF-2BCA-44FD-845A-0216A81A62E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>
                <a:ea typeface="隶书" panose="02010509060101010101" pitchFamily="49" charset="-122"/>
              </a:defRPr>
            </a:lvl1pPr>
          </a:lstStyle>
          <a:p>
            <a:pPr lvl="0"/>
            <a:r>
              <a:rPr lang="en-US" altLang="zh-CN" noProof="0"/>
              <a:t>abcd</a:t>
            </a:r>
          </a:p>
        </p:txBody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17AA1F2E-107B-42B2-83D5-844A2349381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84213" y="3141663"/>
            <a:ext cx="7010400" cy="16002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800"/>
            </a:lvl1pPr>
          </a:lstStyle>
          <a:p>
            <a:pPr lvl="0"/>
            <a:r>
              <a:rPr lang="en-US" altLang="zh-CN" noProof="0"/>
              <a:t>abcdefg</a:t>
            </a:r>
          </a:p>
        </p:txBody>
      </p:sp>
      <p:sp>
        <p:nvSpPr>
          <p:cNvPr id="93188" name="Rectangle 4">
            <a:extLst>
              <a:ext uri="{FF2B5EF4-FFF2-40B4-BE49-F238E27FC236}">
                <a16:creationId xmlns:a16="http://schemas.microsoft.com/office/drawing/2014/main" id="{364941E3-C268-4628-84E2-D0452BD037D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3189" name="Rectangle 5">
            <a:extLst>
              <a:ext uri="{FF2B5EF4-FFF2-40B4-BE49-F238E27FC236}">
                <a16:creationId xmlns:a16="http://schemas.microsoft.com/office/drawing/2014/main" id="{CB7C0ACB-8E11-40BF-8BD4-D32D85586D8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Verdana" panose="020B0604030504040204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93190" name="Rectangle 6">
            <a:extLst>
              <a:ext uri="{FF2B5EF4-FFF2-40B4-BE49-F238E27FC236}">
                <a16:creationId xmlns:a16="http://schemas.microsoft.com/office/drawing/2014/main" id="{80C8F51D-1FC0-431F-96F6-A1CC4B692C1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ABE27E1-0C94-4017-93A7-70CE2E9DA6BC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93191" name="AutoShape 7">
            <a:extLst>
              <a:ext uri="{FF2B5EF4-FFF2-40B4-BE49-F238E27FC236}">
                <a16:creationId xmlns:a16="http://schemas.microsoft.com/office/drawing/2014/main" id="{763DA382-6D01-4E0D-B843-04F62B551E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133600"/>
            <a:ext cx="7772400" cy="109538"/>
          </a:xfrm>
          <a:custGeom>
            <a:avLst/>
            <a:gdLst>
              <a:gd name="G0" fmla="+- 618 0 0"/>
              <a:gd name="T0" fmla="*/ 0 w 1000"/>
              <a:gd name="T1" fmla="*/ 0 h 1000"/>
              <a:gd name="T2" fmla="*/ 618 w 1000"/>
              <a:gd name="T3" fmla="*/ 0 h 1000"/>
              <a:gd name="T4" fmla="*/ 618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zh-CN" altLang="zh-CN" sz="2400" b="0">
              <a:latin typeface="Times New Roman" panose="02020603050405020304" pitchFamily="18" charset="0"/>
            </a:endParaRPr>
          </a:p>
        </p:txBody>
      </p:sp>
      <p:pic>
        <p:nvPicPr>
          <p:cNvPr id="93192" name="Picture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66C2D7E-5ADD-4245-B07A-B508C1EB64A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193" name="Picture 9">
            <a:hlinkClick r:id="" action="ppaction://hlinkshowjump?jump=endshow"/>
            <a:extLst>
              <a:ext uri="{FF2B5EF4-FFF2-40B4-BE49-F238E27FC236}">
                <a16:creationId xmlns:a16="http://schemas.microsoft.com/office/drawing/2014/main" id="{F89A7C7E-E509-4EAF-976A-D79E08EDEFB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194" name="Picture 10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72594101-3F8F-4821-AA59-318D15DC41D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5938D5-22EC-4ABD-9816-D0604FCBE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91FE854-0779-4768-94BD-5756C385F9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3DE2CCE-A28F-4A51-9769-49839DF39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CE567A1-4E81-463C-8118-6940B8FB16E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18ED201-E1CE-4858-8623-C649DBAD3B8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1274666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F125F3-F39A-40C7-930E-4915BEAA7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1BF9F03-4ED8-4CF0-A379-5D088FC616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E1ABD62-D099-4721-9ECD-C3592FF48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DD8FFB3-49B7-4AAD-99D9-8EE4CCD95E3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7BE830A-570D-4D97-8F2E-91C3E0170E9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88978906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8C8FB7-82CF-48AA-A748-13A34C672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4173BE-207F-4FA2-8F77-5F38B9F441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1188" y="1628775"/>
            <a:ext cx="3924300" cy="4267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154539B-F6EA-455A-AB79-7BB4E5FC81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87888" y="1628775"/>
            <a:ext cx="3924300" cy="4267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30E3617-4C77-4E61-A799-7A1370B78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3ADB586-B283-4E4A-9DE7-3BE09D40410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CFD8B0E-E1E6-44BC-B047-09ED93B94B4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50111015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34D0AD-320E-43CA-BF44-8CB5B1AC0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1439A90-9525-4EB9-A82D-B9501BACC6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5D6D5BF-D1FB-42A2-942F-2633E53C94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127F1CF-2D47-40E2-9E47-FC5B59CCD6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47FD4CB-EAD2-450E-A5A0-EDCD8E5A4A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0D4F258-6D0C-4971-B936-F98A49B9F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1DE903F9-D4C2-46B3-8F1F-BBCFA989D94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67106A1-92BB-4D9B-99DF-C298AF90F31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27715364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F34FE0-B54E-4B2D-8FC6-7A7A3C3FF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0C30C73-5187-47FB-8ADC-6FE63315B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7C2364-A5C6-455F-9B49-E50C62ED66A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C4D9313-D99D-43DD-A7EF-4E3811663B5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54209009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F0E0015-23A4-4273-A6FB-BE06F2CE5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D5A5835A-9E91-48FC-97DC-6A58ACB315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FD9ED0C-6542-4A2F-A1F3-A0C8FE210AF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00807142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B9E020-F849-4453-9228-1C3A767C3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C8B4422-A0C8-438A-A94A-36D7A2316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286313D-7EE4-4C5B-B654-BA92376CBA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848E1C8-4870-47DA-9321-0D8DBC2E6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BDEBC04-0A94-45F2-B524-98445F2360F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736F09F-11BF-425E-8940-16DD0670B41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16653675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EED570-2FCC-4292-BF74-52E78CA82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CE072B2-922E-48A0-89BD-1CBFABBB72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5D24A44-C615-400A-A1FF-64204E48BF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F9477AF-CDD6-447B-A270-0AD4A9E50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76F4C35-E4D4-4F2A-8245-6241D26B332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AC409C5-DA19-472A-A2E1-C139BF79799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21922427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A82DD9-898F-4762-A7F9-8B5901581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F10880D-8D2A-48B2-A8CB-DBBD4DC0F4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E0C590B-D250-4EA0-8A48-1952704F5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9BC4748-CED3-44B5-BF32-FF699EF25C4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40ADE73-334A-4E79-BBD6-FEA81F1B945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20585196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C28567C-C4C7-4993-86B0-9A4520D6C0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04000" y="260350"/>
            <a:ext cx="2008188" cy="56356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F6EBB15-EB0F-472B-B0D7-AFAC2B3817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74675" y="260350"/>
            <a:ext cx="5876925" cy="56356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7DC9B6E-3E92-405D-AC97-E22615DB8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19C3F54-F9A4-4A34-9636-97765D84ACE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A023458-703C-41A2-9F2F-33511B9FC1D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51180285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rgbClr val="E0E0E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7406C9D1-8002-4708-9365-20E0C7CBC3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260350"/>
            <a:ext cx="8001000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r>
              <a:rPr lang="en-US" altLang="zh-CN"/>
              <a:t>abcd</a:t>
            </a:r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CBA8C00F-592B-4723-A23A-BA4FA1E883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628775"/>
            <a:ext cx="80010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  <a:r>
              <a:rPr lang="en-US" altLang="zh-CN"/>
              <a:t>abvd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2164" name="AutoShape 4">
            <a:extLst>
              <a:ext uri="{FF2B5EF4-FFF2-40B4-BE49-F238E27FC236}">
                <a16:creationId xmlns:a16="http://schemas.microsoft.com/office/drawing/2014/main" id="{6B7BCFEC-18FD-4E44-9F59-784BD32C49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052513"/>
            <a:ext cx="7958138" cy="109537"/>
          </a:xfrm>
          <a:custGeom>
            <a:avLst/>
            <a:gdLst>
              <a:gd name="G0" fmla="+- 585 0 0"/>
              <a:gd name="T0" fmla="*/ 0 w 1000"/>
              <a:gd name="T1" fmla="*/ 0 h 1000"/>
              <a:gd name="T2" fmla="*/ 585 w 1000"/>
              <a:gd name="T3" fmla="*/ 0 h 1000"/>
              <a:gd name="T4" fmla="*/ 585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zh-CN" altLang="zh-CN" sz="2400" b="0">
              <a:latin typeface="Times New Roman" panose="02020603050405020304" pitchFamily="18" charset="0"/>
            </a:endParaRPr>
          </a:p>
        </p:txBody>
      </p:sp>
      <p:sp>
        <p:nvSpPr>
          <p:cNvPr id="92165" name="Line 5">
            <a:extLst>
              <a:ext uri="{FF2B5EF4-FFF2-40B4-BE49-F238E27FC236}">
                <a16:creationId xmlns:a16="http://schemas.microsoft.com/office/drawing/2014/main" id="{678FFAD6-9538-463B-AEE3-2A3590A954E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9600" y="6308725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166" name="Rectangle 6">
            <a:extLst>
              <a:ext uri="{FF2B5EF4-FFF2-40B4-BE49-F238E27FC236}">
                <a16:creationId xmlns:a16="http://schemas.microsoft.com/office/drawing/2014/main" id="{F32F2029-24CB-4320-A5AA-63F722A4612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anose="020B0604030504040204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92168" name="Rectangle 8">
            <a:extLst>
              <a:ext uri="{FF2B5EF4-FFF2-40B4-BE49-F238E27FC236}">
                <a16:creationId xmlns:a16="http://schemas.microsoft.com/office/drawing/2014/main" id="{D8F4E833-CE3E-4835-BD49-7EA4C77D667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anose="020B0604030504040204" pitchFamily="34" charset="0"/>
              </a:defRPr>
            </a:lvl1pPr>
          </a:lstStyle>
          <a:p>
            <a:fld id="{7402924E-536C-49C0-9A6E-14F0B6ACBB1F}" type="slidenum">
              <a:rPr lang="en-US" altLang="zh-CN"/>
              <a:pPr/>
              <a:t>‹#›</a:t>
            </a:fld>
            <a:endParaRPr lang="en-US" altLang="zh-CN"/>
          </a:p>
        </p:txBody>
      </p:sp>
      <p:pic>
        <p:nvPicPr>
          <p:cNvPr id="92172" name="Picture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748B60E-85F9-4C0D-9B68-5AA86F94876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73" name="Picture 13">
            <a:hlinkClick r:id="" action="ppaction://hlinkshowjump?jump=endshow"/>
            <a:extLst>
              <a:ext uri="{FF2B5EF4-FFF2-40B4-BE49-F238E27FC236}">
                <a16:creationId xmlns:a16="http://schemas.microsoft.com/office/drawing/2014/main" id="{9C714676-0681-426B-838B-D5497809174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74" name="Picture 14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D52D055F-ED09-4753-ADF8-D71FC8386F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ransition>
    <p:random/>
  </p:transition>
  <p:txStyles>
    <p:titleStyle>
      <a:lvl1pPr algn="l" rtl="0" fontAlgn="base">
        <a:spcBef>
          <a:spcPct val="0"/>
        </a:spcBef>
        <a:spcAft>
          <a:spcPct val="0"/>
        </a:spcAft>
        <a:defRPr sz="38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9pPr>
    </p:titleStyle>
    <p:bodyStyle>
      <a:lvl1pPr marL="469900" indent="-4699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3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30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304925" indent="-395288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93863" indent="-3873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939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slide" Target="slide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12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0" Type="http://schemas.openxmlformats.org/officeDocument/2006/relationships/image" Target="../media/image8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5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audio" Target="../media/audio1.wav"/><Relationship Id="rId7" Type="http://schemas.openxmlformats.org/officeDocument/2006/relationships/image" Target="../media/image1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0.emf"/><Relationship Id="rId4" Type="http://schemas.openxmlformats.org/officeDocument/2006/relationships/oleObject" Target="../embeddings/oleObject7.bin"/><Relationship Id="rId9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13" Type="http://schemas.openxmlformats.org/officeDocument/2006/relationships/image" Target="../media/image17.emf"/><Relationship Id="rId18" Type="http://schemas.openxmlformats.org/officeDocument/2006/relationships/oleObject" Target="../embeddings/oleObject17.bin"/><Relationship Id="rId26" Type="http://schemas.openxmlformats.org/officeDocument/2006/relationships/oleObject" Target="../embeddings/oleObject21.bin"/><Relationship Id="rId3" Type="http://schemas.openxmlformats.org/officeDocument/2006/relationships/audio" Target="../media/audio1.wav"/><Relationship Id="rId21" Type="http://schemas.openxmlformats.org/officeDocument/2006/relationships/image" Target="../media/image21.emf"/><Relationship Id="rId7" Type="http://schemas.openxmlformats.org/officeDocument/2006/relationships/image" Target="../media/image14.emf"/><Relationship Id="rId12" Type="http://schemas.openxmlformats.org/officeDocument/2006/relationships/oleObject" Target="../embeddings/oleObject14.bin"/><Relationship Id="rId17" Type="http://schemas.openxmlformats.org/officeDocument/2006/relationships/image" Target="../media/image19.emf"/><Relationship Id="rId25" Type="http://schemas.openxmlformats.org/officeDocument/2006/relationships/image" Target="../media/image23.e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6.bin"/><Relationship Id="rId20" Type="http://schemas.openxmlformats.org/officeDocument/2006/relationships/oleObject" Target="../embeddings/oleObject18.bin"/><Relationship Id="rId29" Type="http://schemas.openxmlformats.org/officeDocument/2006/relationships/image" Target="../media/image25.emf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16.emf"/><Relationship Id="rId24" Type="http://schemas.openxmlformats.org/officeDocument/2006/relationships/oleObject" Target="../embeddings/oleObject20.bin"/><Relationship Id="rId5" Type="http://schemas.openxmlformats.org/officeDocument/2006/relationships/image" Target="../media/image13.emf"/><Relationship Id="rId15" Type="http://schemas.openxmlformats.org/officeDocument/2006/relationships/image" Target="../media/image18.emf"/><Relationship Id="rId23" Type="http://schemas.openxmlformats.org/officeDocument/2006/relationships/image" Target="../media/image22.emf"/><Relationship Id="rId28" Type="http://schemas.openxmlformats.org/officeDocument/2006/relationships/oleObject" Target="../embeddings/oleObject22.bin"/><Relationship Id="rId10" Type="http://schemas.openxmlformats.org/officeDocument/2006/relationships/oleObject" Target="../embeddings/oleObject13.bin"/><Relationship Id="rId19" Type="http://schemas.openxmlformats.org/officeDocument/2006/relationships/image" Target="../media/image20.emf"/><Relationship Id="rId4" Type="http://schemas.openxmlformats.org/officeDocument/2006/relationships/oleObject" Target="../embeddings/oleObject10.bin"/><Relationship Id="rId9" Type="http://schemas.openxmlformats.org/officeDocument/2006/relationships/image" Target="../media/image15.emf"/><Relationship Id="rId14" Type="http://schemas.openxmlformats.org/officeDocument/2006/relationships/oleObject" Target="../embeddings/oleObject15.bin"/><Relationship Id="rId22" Type="http://schemas.openxmlformats.org/officeDocument/2006/relationships/oleObject" Target="../embeddings/oleObject19.bin"/><Relationship Id="rId27" Type="http://schemas.openxmlformats.org/officeDocument/2006/relationships/image" Target="../media/image24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13" Type="http://schemas.openxmlformats.org/officeDocument/2006/relationships/image" Target="../media/image30.wmf"/><Relationship Id="rId18" Type="http://schemas.openxmlformats.org/officeDocument/2006/relationships/oleObject" Target="../embeddings/oleObject30.bin"/><Relationship Id="rId3" Type="http://schemas.openxmlformats.org/officeDocument/2006/relationships/audio" Target="../media/audio1.wav"/><Relationship Id="rId21" Type="http://schemas.openxmlformats.org/officeDocument/2006/relationships/image" Target="../media/image34.wmf"/><Relationship Id="rId7" Type="http://schemas.openxmlformats.org/officeDocument/2006/relationships/image" Target="../media/image27.wmf"/><Relationship Id="rId12" Type="http://schemas.openxmlformats.org/officeDocument/2006/relationships/oleObject" Target="../embeddings/oleObject27.bin"/><Relationship Id="rId17" Type="http://schemas.openxmlformats.org/officeDocument/2006/relationships/image" Target="../media/image32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9.bin"/><Relationship Id="rId20" Type="http://schemas.openxmlformats.org/officeDocument/2006/relationships/oleObject" Target="../embeddings/oleObject31.bin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4.bin"/><Relationship Id="rId11" Type="http://schemas.openxmlformats.org/officeDocument/2006/relationships/image" Target="../media/image29.wmf"/><Relationship Id="rId5" Type="http://schemas.openxmlformats.org/officeDocument/2006/relationships/image" Target="../media/image26.wmf"/><Relationship Id="rId15" Type="http://schemas.openxmlformats.org/officeDocument/2006/relationships/image" Target="../media/image31.wmf"/><Relationship Id="rId10" Type="http://schemas.openxmlformats.org/officeDocument/2006/relationships/oleObject" Target="../embeddings/oleObject26.bin"/><Relationship Id="rId19" Type="http://schemas.openxmlformats.org/officeDocument/2006/relationships/image" Target="../media/image33.wmf"/><Relationship Id="rId4" Type="http://schemas.openxmlformats.org/officeDocument/2006/relationships/oleObject" Target="../embeddings/oleObject23.bin"/><Relationship Id="rId9" Type="http://schemas.openxmlformats.org/officeDocument/2006/relationships/image" Target="../media/image28.wmf"/><Relationship Id="rId14" Type="http://schemas.openxmlformats.org/officeDocument/2006/relationships/oleObject" Target="../embeddings/oleObject2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62" name="Rectangle 18">
            <a:extLst>
              <a:ext uri="{FF2B5EF4-FFF2-40B4-BE49-F238E27FC236}">
                <a16:creationId xmlns:a16="http://schemas.microsoft.com/office/drawing/2014/main" id="{93D61ABA-2E47-48F7-82A8-1DD4660A8B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808038"/>
            <a:ext cx="7620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l">
              <a:defRPr sz="4000" b="1">
                <a:solidFill>
                  <a:schemeClr val="tx2"/>
                </a:solidFill>
                <a:latin typeface="Arial Narrow" panose="020B0606020202030204" pitchFamily="34" charset="0"/>
                <a:ea typeface="隶书" panose="02010509060101010101" pitchFamily="49" charset="-122"/>
              </a:defRPr>
            </a:lvl1pPr>
            <a:lvl2pPr algn="l">
              <a:defRPr sz="4000" b="1">
                <a:solidFill>
                  <a:schemeClr val="tx2"/>
                </a:solidFill>
                <a:latin typeface="Arial Narrow" panose="020B0606020202030204" pitchFamily="34" charset="0"/>
                <a:ea typeface="隶书" panose="02010509060101010101" pitchFamily="49" charset="-122"/>
              </a:defRPr>
            </a:lvl2pPr>
            <a:lvl3pPr algn="l">
              <a:defRPr sz="4000" b="1">
                <a:solidFill>
                  <a:schemeClr val="tx2"/>
                </a:solidFill>
                <a:latin typeface="Arial Narrow" panose="020B0606020202030204" pitchFamily="34" charset="0"/>
                <a:ea typeface="隶书" panose="02010509060101010101" pitchFamily="49" charset="-122"/>
              </a:defRPr>
            </a:lvl3pPr>
            <a:lvl4pPr algn="l">
              <a:defRPr sz="4000" b="1">
                <a:solidFill>
                  <a:schemeClr val="tx2"/>
                </a:solidFill>
                <a:latin typeface="Arial Narrow" panose="020B0606020202030204" pitchFamily="34" charset="0"/>
                <a:ea typeface="隶书" panose="02010509060101010101" pitchFamily="49" charset="-122"/>
              </a:defRPr>
            </a:lvl4pPr>
            <a:lvl5pPr algn="l">
              <a:defRPr sz="4000" b="1">
                <a:solidFill>
                  <a:schemeClr val="tx2"/>
                </a:solidFill>
                <a:latin typeface="Arial Narrow" panose="020B0606020202030204" pitchFamily="34" charset="0"/>
                <a:ea typeface="隶书" panose="02010509060101010101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 Narrow" panose="020B0606020202030204" pitchFamily="34" charset="0"/>
                <a:ea typeface="隶书" panose="02010509060101010101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 Narrow" panose="020B0606020202030204" pitchFamily="34" charset="0"/>
                <a:ea typeface="隶书" panose="02010509060101010101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 Narrow" panose="020B0606020202030204" pitchFamily="34" charset="0"/>
                <a:ea typeface="隶书" panose="02010509060101010101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 Narrow" panose="020B0606020202030204" pitchFamily="34" charset="0"/>
                <a:ea typeface="隶书" panose="02010509060101010101" pitchFamily="49" charset="-122"/>
              </a:defRPr>
            </a:lvl9pPr>
          </a:lstStyle>
          <a:p>
            <a:r>
              <a:rPr lang="en-US" altLang="zh-CN" sz="3600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itchFamily="49" charset="-122"/>
              </a:rPr>
              <a:t>2.3</a:t>
            </a:r>
            <a:r>
              <a:rPr lang="en-US" altLang="zh-CN" sz="3600" dirty="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3600" dirty="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逻辑函数的代数化简法</a:t>
            </a:r>
          </a:p>
        </p:txBody>
      </p:sp>
      <p:sp>
        <p:nvSpPr>
          <p:cNvPr id="364563" name="Rectangle 19">
            <a:extLst>
              <a:ext uri="{FF2B5EF4-FFF2-40B4-BE49-F238E27FC236}">
                <a16:creationId xmlns:a16="http://schemas.microsoft.com/office/drawing/2014/main" id="{EF833718-B2AA-4CE1-84C5-AE673A8CC0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1063" y="3379788"/>
            <a:ext cx="7650162" cy="73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69900" indent="-4699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6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908050" indent="-436563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304925" indent="-395288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6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93863" indent="-3873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93913" indent="-398463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511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083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655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9227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zh-CN" sz="3200">
                <a:solidFill>
                  <a:srgbClr val="000066"/>
                </a:solidFill>
                <a:latin typeface="Times New Roman" panose="02020603050405020304" pitchFamily="18" charset="0"/>
                <a:hlinkClick r:id="rId3" action="ppaction://hlinksldjump"/>
              </a:rPr>
              <a:t>2.3.2</a:t>
            </a:r>
            <a:r>
              <a:rPr lang="en-US" altLang="zh-CN" sz="3200">
                <a:solidFill>
                  <a:srgbClr val="000066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3200">
                <a:solidFill>
                  <a:srgbClr val="000066"/>
                </a:solidFill>
                <a:latin typeface="楷体_GB2312" pitchFamily="49" charset="-122"/>
                <a:hlinkClick r:id="rId4" action="ppaction://hlinksldjump"/>
              </a:rPr>
              <a:t>逻辑函数的代数化简法</a:t>
            </a:r>
            <a:endParaRPr lang="zh-CN" altLang="en-US" sz="3200">
              <a:solidFill>
                <a:srgbClr val="000066"/>
              </a:solidFill>
              <a:latin typeface="楷体_GB2312" pitchFamily="49" charset="-122"/>
            </a:endParaRPr>
          </a:p>
        </p:txBody>
      </p:sp>
      <p:sp>
        <p:nvSpPr>
          <p:cNvPr id="364564" name="Rectangle 20">
            <a:extLst>
              <a:ext uri="{FF2B5EF4-FFF2-40B4-BE49-F238E27FC236}">
                <a16:creationId xmlns:a16="http://schemas.microsoft.com/office/drawing/2014/main" id="{1B24BEB7-FC9B-4914-A5C0-9D58BCE2BA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1063" y="2582863"/>
            <a:ext cx="7740650" cy="54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69900" indent="-4699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6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908050" indent="-436563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304925" indent="-395288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6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93863" indent="-3873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93913" indent="-398463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511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083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655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9227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zh-CN" sz="3200">
                <a:solidFill>
                  <a:srgbClr val="000066"/>
                </a:solidFill>
                <a:latin typeface="Times New Roman" panose="02020603050405020304" pitchFamily="18" charset="0"/>
                <a:hlinkClick r:id="rId5" action="ppaction://hlinksldjump"/>
              </a:rPr>
              <a:t>2.3.1 </a:t>
            </a:r>
            <a:r>
              <a:rPr lang="zh-CN" altLang="en-US" sz="3200">
                <a:solidFill>
                  <a:srgbClr val="000066"/>
                </a:solidFill>
                <a:latin typeface="楷体_GB2312" pitchFamily="49" charset="-122"/>
                <a:hlinkClick r:id="rId5" action="ppaction://hlinksldjump"/>
              </a:rPr>
              <a:t>逻辑函数的最简形式</a:t>
            </a:r>
            <a:endParaRPr lang="zh-CN" altLang="en-US" sz="3200">
              <a:solidFill>
                <a:srgbClr val="000066"/>
              </a:solidFill>
              <a:latin typeface="楷体_GB2312" pitchFamily="49" charset="-122"/>
            </a:endParaRPr>
          </a:p>
        </p:txBody>
      </p:sp>
    </p:spTree>
  </p:cSld>
  <p:clrMapOvr>
    <a:masterClrMapping/>
  </p:clrMapOvr>
  <p:transition>
    <p:wipe dir="r"/>
    <p:sndAc>
      <p:stSnd>
        <p:snd r:embed="rId2" name="PROJCTOR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63" name="Rectangle 7">
            <a:extLst>
              <a:ext uri="{FF2B5EF4-FFF2-40B4-BE49-F238E27FC236}">
                <a16:creationId xmlns:a16="http://schemas.microsoft.com/office/drawing/2014/main" id="{926F6DAD-EC61-44CC-A8E1-48EE719DE5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457200"/>
            <a:ext cx="69119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r>
              <a:rPr lang="en-US" altLang="zh-CN" sz="2800">
                <a:solidFill>
                  <a:srgbClr val="000066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 </a:t>
            </a:r>
            <a:r>
              <a:rPr lang="en-US" altLang="zh-CN" sz="2800">
                <a:solidFill>
                  <a:schemeClr val="accent2"/>
                </a:solidFill>
                <a:latin typeface="Times New Roman" panose="02020603050405020304" pitchFamily="18" charset="0"/>
              </a:rPr>
              <a:t>2.3</a:t>
            </a:r>
            <a:r>
              <a:rPr lang="en-US" altLang="zh-CN" sz="2800">
                <a:solidFill>
                  <a:srgbClr val="FF0000"/>
                </a:solidFill>
                <a:latin typeface="楷体_GB2312" pitchFamily="49" charset="-122"/>
              </a:rPr>
              <a:t> </a:t>
            </a:r>
            <a:r>
              <a:rPr lang="zh-CN" altLang="en-US" sz="2800">
                <a:solidFill>
                  <a:schemeClr val="accent2"/>
                </a:solidFill>
                <a:latin typeface="楷体_GB2312" pitchFamily="49" charset="-122"/>
              </a:rPr>
              <a:t>逻辑函数的代数法化简</a:t>
            </a:r>
          </a:p>
        </p:txBody>
      </p:sp>
      <p:sp>
        <p:nvSpPr>
          <p:cNvPr id="403469" name="Rectangle 13">
            <a:extLst>
              <a:ext uri="{FF2B5EF4-FFF2-40B4-BE49-F238E27FC236}">
                <a16:creationId xmlns:a16="http://schemas.microsoft.com/office/drawing/2014/main" id="{4EEB4D89-C7C4-4AFB-8242-FB8B7412C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1196975"/>
            <a:ext cx="8220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化简的目的：降低电路实现的成本，以较少的门实现电路。</a:t>
            </a:r>
            <a:r>
              <a:rPr lang="zh-CN" altLang="en-US" sz="2400"/>
              <a:t> </a:t>
            </a:r>
          </a:p>
        </p:txBody>
      </p:sp>
      <p:sp>
        <p:nvSpPr>
          <p:cNvPr id="403472" name="Rectangle 16">
            <a:extLst>
              <a:ext uri="{FF2B5EF4-FFF2-40B4-BE49-F238E27FC236}">
                <a16:creationId xmlns:a16="http://schemas.microsoft.com/office/drawing/2014/main" id="{C1B3DB13-AA95-4C6E-9051-DE659B71A1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12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403471" name="Object 15">
            <a:extLst>
              <a:ext uri="{FF2B5EF4-FFF2-40B4-BE49-F238E27FC236}">
                <a16:creationId xmlns:a16="http://schemas.microsoft.com/office/drawing/2014/main" id="{40DB91D0-5126-4424-8587-ADDE9F36751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87450" y="2133600"/>
          <a:ext cx="6281738" cy="2306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3474" name="图片" r:id="rId3" imgW="4381560" imgH="1600200" progId="Word.Picture.8">
                  <p:embed/>
                </p:oleObj>
              </mc:Choice>
              <mc:Fallback>
                <p:oleObj name="图片" r:id="rId3" imgW="4381560" imgH="1600200" progId="Word.Picture.8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321"/>
                      <a:stretch>
                        <a:fillRect/>
                      </a:stretch>
                    </p:blipFill>
                    <p:spPr bwMode="auto">
                      <a:xfrm>
                        <a:off x="1187450" y="2133600"/>
                        <a:ext cx="6281738" cy="2306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3473" name="Rectangle 17">
            <a:extLst>
              <a:ext uri="{FF2B5EF4-FFF2-40B4-BE49-F238E27FC236}">
                <a16:creationId xmlns:a16="http://schemas.microsoft.com/office/drawing/2014/main" id="{FF08A18E-0AC4-4E5B-87EE-863BD18BDD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4652963"/>
            <a:ext cx="802798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图（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a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）和图（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b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）的电路逻辑功能相同，但图 （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b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）电路简单可靠性高，成本低。</a:t>
            </a:r>
          </a:p>
        </p:txBody>
      </p:sp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2" name="Rectangle 2">
            <a:extLst>
              <a:ext uri="{FF2B5EF4-FFF2-40B4-BE49-F238E27FC236}">
                <a16:creationId xmlns:a16="http://schemas.microsoft.com/office/drawing/2014/main" id="{9E545E77-05CD-40DA-A640-BD6C1D33FF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5238" y="4225925"/>
            <a:ext cx="21224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marL="342900" indent="-342900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0100" indent="-342900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57300" indent="-342900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14500" indent="-342900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171700" indent="-342900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</a:rPr>
              <a:t>“</a:t>
            </a:r>
            <a:r>
              <a:rPr kumimoji="0" lang="zh-CN" altLang="en-US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</a:rPr>
              <a:t>或</a:t>
            </a:r>
            <a:r>
              <a:rPr kumimoji="0" lang="en-US" altLang="zh-CN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</a:rPr>
              <a:t>-</a:t>
            </a:r>
            <a:r>
              <a:rPr kumimoji="0" lang="zh-CN" altLang="en-US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</a:rPr>
              <a:t>与”表达式</a:t>
            </a:r>
          </a:p>
        </p:txBody>
      </p:sp>
      <p:sp>
        <p:nvSpPr>
          <p:cNvPr id="404483" name="Rectangle 3">
            <a:extLst>
              <a:ext uri="{FF2B5EF4-FFF2-40B4-BE49-F238E27FC236}">
                <a16:creationId xmlns:a16="http://schemas.microsoft.com/office/drawing/2014/main" id="{A421A46A-2754-48D8-AB9E-C4A4811B88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5238" y="3649663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 sz="2400">
                <a:solidFill>
                  <a:srgbClr val="000066"/>
                </a:solidFill>
                <a:latin typeface="Arial" panose="020B0604020202020204" pitchFamily="34" charset="0"/>
              </a:rPr>
              <a:t>“</a:t>
            </a:r>
            <a:r>
              <a:rPr lang="zh-CN" altLang="en-US" sz="2400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</a:rPr>
              <a:t>与非</a:t>
            </a:r>
            <a:r>
              <a:rPr lang="en-US" altLang="zh-CN" sz="2400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</a:rPr>
              <a:t>-</a:t>
            </a:r>
            <a:r>
              <a:rPr lang="zh-CN" altLang="en-US" sz="2400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</a:rPr>
              <a:t>与非”表达式</a:t>
            </a:r>
            <a:r>
              <a:rPr lang="zh-CN" altLang="en-US" sz="2400">
                <a:solidFill>
                  <a:srgbClr val="000066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404484" name="Rectangle 4">
            <a:extLst>
              <a:ext uri="{FF2B5EF4-FFF2-40B4-BE49-F238E27FC236}">
                <a16:creationId xmlns:a16="http://schemas.microsoft.com/office/drawing/2014/main" id="{B35700B7-68A0-4BA4-8160-369CD18D62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5238" y="5810250"/>
            <a:ext cx="2635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 sz="2400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</a:rPr>
              <a:t>“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与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-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或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-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非</a:t>
            </a:r>
            <a:r>
              <a:rPr lang="zh-CN" altLang="en-US" sz="2400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</a:rPr>
              <a:t>”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表达式</a:t>
            </a:r>
          </a:p>
        </p:txBody>
      </p:sp>
      <p:sp>
        <p:nvSpPr>
          <p:cNvPr id="404485" name="Rectangle 5">
            <a:extLst>
              <a:ext uri="{FF2B5EF4-FFF2-40B4-BE49-F238E27FC236}">
                <a16:creationId xmlns:a16="http://schemas.microsoft.com/office/drawing/2014/main" id="{5A0B49E3-68E5-45AF-9B17-8C3EBA6CF6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9688" y="5064125"/>
            <a:ext cx="3124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altLang="zh-CN" sz="2400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</a:rPr>
              <a:t>“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或非－或非</a:t>
            </a:r>
            <a:r>
              <a:rPr lang="zh-CN" altLang="en-US" sz="2400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</a:rPr>
              <a:t>”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表达式</a:t>
            </a:r>
          </a:p>
        </p:txBody>
      </p:sp>
      <p:sp>
        <p:nvSpPr>
          <p:cNvPr id="404486" name="Rectangle 6">
            <a:extLst>
              <a:ext uri="{FF2B5EF4-FFF2-40B4-BE49-F238E27FC236}">
                <a16:creationId xmlns:a16="http://schemas.microsoft.com/office/drawing/2014/main" id="{0CEE762D-3389-4436-B765-81704B356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9338" y="3068638"/>
            <a:ext cx="23288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 sz="2400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</a:rPr>
              <a:t>“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与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-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或</a:t>
            </a:r>
            <a:r>
              <a:rPr lang="zh-CN" altLang="en-US" sz="2400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</a:rPr>
              <a:t>”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表达式</a:t>
            </a:r>
          </a:p>
        </p:txBody>
      </p:sp>
      <p:sp>
        <p:nvSpPr>
          <p:cNvPr id="404487" name="Rectangle 7">
            <a:extLst>
              <a:ext uri="{FF2B5EF4-FFF2-40B4-BE49-F238E27FC236}">
                <a16:creationId xmlns:a16="http://schemas.microsoft.com/office/drawing/2014/main" id="{EC4D9A2C-D935-442C-835D-9290A6A44F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476250"/>
            <a:ext cx="822960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r>
              <a:rPr lang="en-US" altLang="zh-CN" sz="2500">
                <a:solidFill>
                  <a:srgbClr val="000066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 </a:t>
            </a:r>
            <a:r>
              <a:rPr lang="en-US" altLang="zh-CN" sz="2500">
                <a:solidFill>
                  <a:schemeClr val="accent2"/>
                </a:solidFill>
                <a:latin typeface="Times New Roman" panose="02020603050405020304" pitchFamily="18" charset="0"/>
              </a:rPr>
              <a:t>2.3.1</a:t>
            </a:r>
            <a:r>
              <a:rPr lang="en-US" altLang="zh-CN" sz="2500">
                <a:solidFill>
                  <a:srgbClr val="FF0000"/>
                </a:solidFill>
                <a:latin typeface="楷体_GB2312" pitchFamily="49" charset="-122"/>
              </a:rPr>
              <a:t> </a:t>
            </a:r>
            <a:r>
              <a:rPr lang="zh-CN" altLang="en-US" sz="2500">
                <a:solidFill>
                  <a:schemeClr val="accent2"/>
                </a:solidFill>
                <a:latin typeface="楷体_GB2312" pitchFamily="49" charset="-122"/>
              </a:rPr>
              <a:t>逻辑函数的最简形式</a:t>
            </a:r>
          </a:p>
        </p:txBody>
      </p:sp>
      <p:graphicFrame>
        <p:nvGraphicFramePr>
          <p:cNvPr id="404488" name="Object 8">
            <a:extLst>
              <a:ext uri="{FF2B5EF4-FFF2-40B4-BE49-F238E27FC236}">
                <a16:creationId xmlns:a16="http://schemas.microsoft.com/office/drawing/2014/main" id="{C38FC585-0559-441D-81CD-6E116F45F56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42988" y="2924175"/>
          <a:ext cx="2374900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495" name="公式" r:id="rId3" imgW="799920" imgH="190440" progId="Equation.3">
                  <p:embed/>
                </p:oleObj>
              </mc:Choice>
              <mc:Fallback>
                <p:oleObj name="公式" r:id="rId3" imgW="799920" imgH="19044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2924175"/>
                        <a:ext cx="2374900" cy="568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4489" name="Object 9">
            <a:extLst>
              <a:ext uri="{FF2B5EF4-FFF2-40B4-BE49-F238E27FC236}">
                <a16:creationId xmlns:a16="http://schemas.microsoft.com/office/drawing/2014/main" id="{276A2D40-F8A0-49F8-A986-C36A998D57B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30325" y="3433763"/>
          <a:ext cx="2087563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496" name="公式" r:id="rId5" imgW="685800" imgH="241200" progId="Equation.3">
                  <p:embed/>
                </p:oleObj>
              </mc:Choice>
              <mc:Fallback>
                <p:oleObj name="公式" r:id="rId5" imgW="685800" imgH="2412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0325" y="3433763"/>
                        <a:ext cx="2087563" cy="73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4490" name="Object 10">
            <a:extLst>
              <a:ext uri="{FF2B5EF4-FFF2-40B4-BE49-F238E27FC236}">
                <a16:creationId xmlns:a16="http://schemas.microsoft.com/office/drawing/2014/main" id="{F527564C-86FF-4127-A857-F3EB670613A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30325" y="4178300"/>
          <a:ext cx="2808288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497" name="公式" r:id="rId7" imgW="1028520" imgH="215640" progId="Equation.3">
                  <p:embed/>
                </p:oleObj>
              </mc:Choice>
              <mc:Fallback>
                <p:oleObj name="公式" r:id="rId7" imgW="1028520" imgH="21564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0325" y="4178300"/>
                        <a:ext cx="2808288" cy="579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4491" name="Object 11">
            <a:extLst>
              <a:ext uri="{FF2B5EF4-FFF2-40B4-BE49-F238E27FC236}">
                <a16:creationId xmlns:a16="http://schemas.microsoft.com/office/drawing/2014/main" id="{7BF63525-ECB0-410F-9128-70F189E3AC9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30325" y="4873625"/>
          <a:ext cx="2808288" cy="69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498" name="公式" r:id="rId9" imgW="1079280" imgH="266400" progId="Equation.3">
                  <p:embed/>
                </p:oleObj>
              </mc:Choice>
              <mc:Fallback>
                <p:oleObj name="公式" r:id="rId9" imgW="1079280" imgH="2664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0325" y="4873625"/>
                        <a:ext cx="2808288" cy="690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4492" name="Object 12">
            <a:extLst>
              <a:ext uri="{FF2B5EF4-FFF2-40B4-BE49-F238E27FC236}">
                <a16:creationId xmlns:a16="http://schemas.microsoft.com/office/drawing/2014/main" id="{BB4AF513-AA5D-4899-AFB7-35E28E98CDA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49375" y="5665788"/>
          <a:ext cx="1997075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499" name="公式" r:id="rId11" imgW="647640" imgH="228600" progId="Equation.3">
                  <p:embed/>
                </p:oleObj>
              </mc:Choice>
              <mc:Fallback>
                <p:oleObj name="公式" r:id="rId11" imgW="647640" imgH="2286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9375" y="5665788"/>
                        <a:ext cx="1997075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4493" name="Rectangle 13">
            <a:extLst>
              <a:ext uri="{FF2B5EF4-FFF2-40B4-BE49-F238E27FC236}">
                <a16:creationId xmlns:a16="http://schemas.microsoft.com/office/drawing/2014/main" id="{EBF93DEE-7D82-4E10-BBAE-66B22BF450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475" y="1196975"/>
            <a:ext cx="85217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 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逻辑函数有不同形式，如与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-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或表达式、与非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-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与非表达式、或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-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与表达式、或非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-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或非表达式以及与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-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或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-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非表达式等。 </a:t>
            </a:r>
          </a:p>
        </p:txBody>
      </p:sp>
      <p:sp>
        <p:nvSpPr>
          <p:cNvPr id="404494" name="Rectangle 14">
            <a:extLst>
              <a:ext uri="{FF2B5EF4-FFF2-40B4-BE49-F238E27FC236}">
                <a16:creationId xmlns:a16="http://schemas.microsoft.com/office/drawing/2014/main" id="{22588215-B780-4A2D-BF83-F7CBBA0C50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2133600"/>
            <a:ext cx="777716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l">
              <a:tabLst>
                <a:tab pos="630238" algn="l"/>
                <a:tab pos="439261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tabLst>
                <a:tab pos="630238" algn="l"/>
                <a:tab pos="439261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tabLst>
                <a:tab pos="630238" algn="l"/>
                <a:tab pos="439261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tabLst>
                <a:tab pos="630238" algn="l"/>
                <a:tab pos="439261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tabLst>
                <a:tab pos="630238" algn="l"/>
                <a:tab pos="439261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30238" algn="l"/>
                <a:tab pos="439261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30238" algn="l"/>
                <a:tab pos="439261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30238" algn="l"/>
                <a:tab pos="439261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30238" algn="l"/>
                <a:tab pos="439261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将其中包含的与项数最少，且每个与项中变量数最少的与</a:t>
            </a:r>
            <a:r>
              <a:rPr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-</a:t>
            </a: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或表达式称为最简与</a:t>
            </a:r>
            <a:r>
              <a:rPr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-</a:t>
            </a: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或表达式。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4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04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4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04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04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04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04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404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04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404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04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404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4482" grpId="0" autoUpdateAnimBg="0"/>
      <p:bldP spid="404483" grpId="0" autoUpdateAnimBg="0"/>
      <p:bldP spid="404484" grpId="0" autoUpdateAnimBg="0"/>
      <p:bldP spid="404485" grpId="0" autoUpdateAnimBg="0"/>
      <p:bldP spid="404486" grpId="0" autoUpdateAnimBg="0"/>
      <p:bldP spid="404493" grpId="0"/>
      <p:bldP spid="40449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Rectangle 2">
            <a:extLst>
              <a:ext uri="{FF2B5EF4-FFF2-40B4-BE49-F238E27FC236}">
                <a16:creationId xmlns:a16="http://schemas.microsoft.com/office/drawing/2014/main" id="{488E727E-004A-4E51-A828-60887C472E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268413"/>
            <a:ext cx="2787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>
              <a:tabLst>
                <a:tab pos="1169988" algn="l"/>
                <a:tab pos="439261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tabLst>
                <a:tab pos="1169988" algn="l"/>
                <a:tab pos="439261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tabLst>
                <a:tab pos="1169988" algn="l"/>
                <a:tab pos="439261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tabLst>
                <a:tab pos="1169988" algn="l"/>
                <a:tab pos="439261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tabLst>
                <a:tab pos="1169988" algn="l"/>
                <a:tab pos="439261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169988" algn="l"/>
                <a:tab pos="439261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169988" algn="l"/>
                <a:tab pos="439261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169988" algn="l"/>
                <a:tab pos="439261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169988" algn="l"/>
                <a:tab pos="439261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>
                <a:solidFill>
                  <a:srgbClr val="000066"/>
                </a:solidFill>
                <a:ea typeface="楷体_GB2312" pitchFamily="49" charset="-122"/>
              </a:rPr>
              <a:t>1</a:t>
            </a:r>
            <a:r>
              <a:rPr lang="zh-CN" altLang="en-US">
                <a:solidFill>
                  <a:srgbClr val="000066"/>
                </a:solidFill>
                <a:ea typeface="楷体_GB2312" pitchFamily="49" charset="-122"/>
              </a:rPr>
              <a:t>、逻辑函数的化简</a:t>
            </a:r>
          </a:p>
        </p:txBody>
      </p:sp>
      <p:sp>
        <p:nvSpPr>
          <p:cNvPr id="405507" name="Text Box 3">
            <a:extLst>
              <a:ext uri="{FF2B5EF4-FFF2-40B4-BE49-F238E27FC236}">
                <a16:creationId xmlns:a16="http://schemas.microsoft.com/office/drawing/2014/main" id="{40BA3222-607C-40FE-969F-BFE69F6713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675" y="1916113"/>
            <a:ext cx="8569325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        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化简的主要方法：</a:t>
            </a:r>
          </a:p>
          <a:p>
            <a:pPr algn="l">
              <a:spcBef>
                <a:spcPct val="50000"/>
              </a:spcBef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　　１．公式法（代数法）</a:t>
            </a:r>
          </a:p>
          <a:p>
            <a:pPr algn="l">
              <a:spcBef>
                <a:spcPct val="50000"/>
              </a:spcBef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　　２．图解法（卡诺图法）</a:t>
            </a:r>
          </a:p>
        </p:txBody>
      </p:sp>
      <p:sp>
        <p:nvSpPr>
          <p:cNvPr id="405508" name="Rectangle 4">
            <a:extLst>
              <a:ext uri="{FF2B5EF4-FFF2-40B4-BE49-F238E27FC236}">
                <a16:creationId xmlns:a16="http://schemas.microsoft.com/office/drawing/2014/main" id="{8AEA7910-0C58-4007-B3D6-8469B62159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3643313"/>
            <a:ext cx="8462963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marL="342900" indent="-342900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0100" indent="-342900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57300" indent="-342900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14500" indent="-342900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171700" indent="-342900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代数化简法：</a:t>
            </a:r>
          </a:p>
          <a:p>
            <a:pPr>
              <a:lnSpc>
                <a:spcPct val="120000"/>
              </a:lnSpc>
            </a:pPr>
            <a:r>
              <a:rPr kumimoji="0"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      运用逻辑代数的基本定律和恒等式进行化简的方法。</a:t>
            </a:r>
            <a:r>
              <a:rPr kumimoji="0" lang="zh-CN" altLang="en-US">
                <a:solidFill>
                  <a:srgbClr val="00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graphicFrame>
        <p:nvGraphicFramePr>
          <p:cNvPr id="405509" name="Object 5">
            <a:extLst>
              <a:ext uri="{FF2B5EF4-FFF2-40B4-BE49-F238E27FC236}">
                <a16:creationId xmlns:a16="http://schemas.microsoft.com/office/drawing/2014/main" id="{7F9DDBEB-083C-4A7D-8181-8A6B8125729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84438" y="4906963"/>
          <a:ext cx="1076325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5517" name="Equation" r:id="rId4" imgW="583920" imgH="203040" progId="Equation.DSMT4">
                  <p:embed/>
                </p:oleObj>
              </mc:Choice>
              <mc:Fallback>
                <p:oleObj name="Equation" r:id="rId4" imgW="583920" imgH="20304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4906963"/>
                        <a:ext cx="1076325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5510" name="Rectangle 6">
            <a:extLst>
              <a:ext uri="{FF2B5EF4-FFF2-40B4-BE49-F238E27FC236}">
                <a16:creationId xmlns:a16="http://schemas.microsoft.com/office/drawing/2014/main" id="{F3A253F1-52B6-48E5-A4FA-8158FEC49D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6975" y="4878388"/>
            <a:ext cx="1317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并项法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:</a:t>
            </a:r>
            <a:r>
              <a:rPr lang="en-US" altLang="zh-CN" sz="200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grpSp>
        <p:nvGrpSpPr>
          <p:cNvPr id="405511" name="Group 7">
            <a:extLst>
              <a:ext uri="{FF2B5EF4-FFF2-40B4-BE49-F238E27FC236}">
                <a16:creationId xmlns:a16="http://schemas.microsoft.com/office/drawing/2014/main" id="{BBE4A15E-8510-4593-9805-F505FD58D2B2}"/>
              </a:ext>
            </a:extLst>
          </p:cNvPr>
          <p:cNvGrpSpPr>
            <a:grpSpLocks/>
          </p:cNvGrpSpPr>
          <p:nvPr/>
        </p:nvGrpSpPr>
        <p:grpSpPr bwMode="auto">
          <a:xfrm>
            <a:off x="1763713" y="5445125"/>
            <a:ext cx="5032375" cy="565150"/>
            <a:chOff x="1434" y="1040"/>
            <a:chExt cx="3019" cy="291"/>
          </a:xfrm>
        </p:grpSpPr>
        <p:graphicFrame>
          <p:nvGraphicFramePr>
            <p:cNvPr id="405512" name="Object 8">
              <a:extLst>
                <a:ext uri="{FF2B5EF4-FFF2-40B4-BE49-F238E27FC236}">
                  <a16:creationId xmlns:a16="http://schemas.microsoft.com/office/drawing/2014/main" id="{E51FC48C-5061-4F07-B446-41CC880572A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434" y="1069"/>
            <a:ext cx="1452" cy="2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5518" name="公式" r:id="rId6" imgW="1206360" imgH="203040" progId="Equation.3">
                    <p:embed/>
                  </p:oleObj>
                </mc:Choice>
                <mc:Fallback>
                  <p:oleObj name="公式" r:id="rId6" imgW="1206360" imgH="203040" progId="Equation.3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34" y="1069"/>
                          <a:ext cx="1452" cy="2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5513" name="Line 9">
              <a:extLst>
                <a:ext uri="{FF2B5EF4-FFF2-40B4-BE49-F238E27FC236}">
                  <a16:creationId xmlns:a16="http://schemas.microsoft.com/office/drawing/2014/main" id="{BDC0BB4C-9BF8-4BCE-ACD3-D2F4662FF8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" y="1310"/>
              <a:ext cx="170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14" name="Line 10">
              <a:extLst>
                <a:ext uri="{FF2B5EF4-FFF2-40B4-BE49-F238E27FC236}">
                  <a16:creationId xmlns:a16="http://schemas.microsoft.com/office/drawing/2014/main" id="{B41CDB1A-B5A1-4ADF-8418-E7721BF3C9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2" y="1310"/>
              <a:ext cx="170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405515" name="Object 11">
              <a:extLst>
                <a:ext uri="{FF2B5EF4-FFF2-40B4-BE49-F238E27FC236}">
                  <a16:creationId xmlns:a16="http://schemas.microsoft.com/office/drawing/2014/main" id="{3F6D687D-8463-4B63-B85A-EEEC45B3C59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064" y="1040"/>
            <a:ext cx="1389" cy="2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5519" name="公式" r:id="rId8" imgW="1091880" imgH="228600" progId="Equation.3">
                    <p:embed/>
                  </p:oleObj>
                </mc:Choice>
                <mc:Fallback>
                  <p:oleObj name="公式" r:id="rId8" imgW="1091880" imgH="228600" progId="Equation.3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64" y="1040"/>
                          <a:ext cx="1389" cy="29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05516" name="Rectangle 12">
            <a:extLst>
              <a:ext uri="{FF2B5EF4-FFF2-40B4-BE49-F238E27FC236}">
                <a16:creationId xmlns:a16="http://schemas.microsoft.com/office/drawing/2014/main" id="{F1AAAD5D-336A-4A4D-B5A6-FF40861E8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476250"/>
            <a:ext cx="822960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r>
              <a:rPr lang="en-US" altLang="zh-CN" sz="2500">
                <a:solidFill>
                  <a:srgbClr val="000066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 </a:t>
            </a:r>
            <a:r>
              <a:rPr lang="en-US" altLang="zh-CN" sz="2500">
                <a:solidFill>
                  <a:schemeClr val="accent2"/>
                </a:solidFill>
                <a:latin typeface="Times New Roman" panose="02020603050405020304" pitchFamily="18" charset="0"/>
              </a:rPr>
              <a:t>2.3.2</a:t>
            </a:r>
            <a:r>
              <a:rPr lang="en-US" altLang="zh-CN" sz="2500">
                <a:solidFill>
                  <a:srgbClr val="FF0000"/>
                </a:solidFill>
                <a:latin typeface="楷体_GB2312" pitchFamily="49" charset="-122"/>
              </a:rPr>
              <a:t> </a:t>
            </a:r>
            <a:r>
              <a:rPr lang="zh-CN" altLang="en-US" sz="2500">
                <a:solidFill>
                  <a:schemeClr val="accent2"/>
                </a:solidFill>
                <a:latin typeface="楷体_GB2312" pitchFamily="49" charset="-122"/>
              </a:rPr>
              <a:t>逻辑函数的代数化简法</a:t>
            </a:r>
          </a:p>
        </p:txBody>
      </p:sp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5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05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05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05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05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5507" grpId="0"/>
      <p:bldP spid="405508" grpId="0"/>
      <p:bldP spid="40551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6530" name="Object 2">
            <a:extLst>
              <a:ext uri="{FF2B5EF4-FFF2-40B4-BE49-F238E27FC236}">
                <a16:creationId xmlns:a16="http://schemas.microsoft.com/office/drawing/2014/main" id="{623B8445-6C80-43E3-9E3B-F16774C336A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62200" y="3971925"/>
          <a:ext cx="1169988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6567" name="Equation" r:id="rId4" imgW="634680" imgH="203040" progId="Equation.DSMT4">
                  <p:embed/>
                </p:oleObj>
              </mc:Choice>
              <mc:Fallback>
                <p:oleObj name="Equation" r:id="rId4" imgW="634680" imgH="20304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3971925"/>
                        <a:ext cx="1169988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6531" name="Object 3">
            <a:extLst>
              <a:ext uri="{FF2B5EF4-FFF2-40B4-BE49-F238E27FC236}">
                <a16:creationId xmlns:a16="http://schemas.microsoft.com/office/drawing/2014/main" id="{5B54396F-9BD3-4D53-86A3-2BB3F594A01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46975" y="2754313"/>
          <a:ext cx="1417638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6568" name="Equation" r:id="rId6" imgW="787320" imgH="203040" progId="Equation.DSMT4">
                  <p:embed/>
                </p:oleObj>
              </mc:Choice>
              <mc:Fallback>
                <p:oleObj name="Equation" r:id="rId6" imgW="787320" imgH="2030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6975" y="2754313"/>
                        <a:ext cx="1417638" cy="365125"/>
                      </a:xfrm>
                      <a:prstGeom prst="rect">
                        <a:avLst/>
                      </a:prstGeom>
                      <a:solidFill>
                        <a:srgbClr val="0066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6532" name="Rectangle 4">
            <a:extLst>
              <a:ext uri="{FF2B5EF4-FFF2-40B4-BE49-F238E27FC236}">
                <a16:creationId xmlns:a16="http://schemas.microsoft.com/office/drawing/2014/main" id="{D539656D-D960-4471-8364-D9886C82AA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6975" y="1268413"/>
            <a:ext cx="1538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吸收法：</a:t>
            </a:r>
            <a:r>
              <a:rPr lang="zh-CN" altLang="en-US" sz="200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sp>
        <p:nvSpPr>
          <p:cNvPr id="406533" name="Rectangle 5">
            <a:extLst>
              <a:ext uri="{FF2B5EF4-FFF2-40B4-BE49-F238E27FC236}">
                <a16:creationId xmlns:a16="http://schemas.microsoft.com/office/drawing/2014/main" id="{BCA25BA9-BAF4-4D94-8AFA-AF577E303F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08100"/>
            <a:ext cx="17541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altLang="zh-CN" sz="2400" i="1">
                <a:solidFill>
                  <a:srgbClr val="000099"/>
                </a:solidFill>
                <a:latin typeface="Times New Roman" panose="02020603050405020304" pitchFamily="18" charset="0"/>
              </a:rPr>
              <a:t>A </a:t>
            </a: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</a:rPr>
              <a:t>+ </a:t>
            </a:r>
            <a:r>
              <a:rPr lang="en-US" altLang="zh-CN" sz="2400" i="1">
                <a:solidFill>
                  <a:srgbClr val="000099"/>
                </a:solidFill>
                <a:latin typeface="Times New Roman" panose="02020603050405020304" pitchFamily="18" charset="0"/>
              </a:rPr>
              <a:t>AB</a:t>
            </a: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</a:rPr>
              <a:t> = </a:t>
            </a:r>
            <a:r>
              <a:rPr lang="en-US" altLang="zh-CN" sz="2400" i="1">
                <a:solidFill>
                  <a:srgbClr val="000099"/>
                </a:solidFill>
                <a:latin typeface="Times New Roman" panose="02020603050405020304" pitchFamily="18" charset="0"/>
              </a:rPr>
              <a:t>A</a:t>
            </a: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406534" name="Rectangle 6">
            <a:extLst>
              <a:ext uri="{FF2B5EF4-FFF2-40B4-BE49-F238E27FC236}">
                <a16:creationId xmlns:a16="http://schemas.microsoft.com/office/drawing/2014/main" id="{6D7F528F-B810-4696-A39F-5771478B36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2420938"/>
            <a:ext cx="1538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消去法</a:t>
            </a:r>
            <a:r>
              <a:rPr lang="zh-CN" altLang="en-US" sz="2400">
                <a:solidFill>
                  <a:srgbClr val="00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000">
                <a:solidFill>
                  <a:srgbClr val="00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graphicFrame>
        <p:nvGraphicFramePr>
          <p:cNvPr id="406535" name="Object 7">
            <a:extLst>
              <a:ext uri="{FF2B5EF4-FFF2-40B4-BE49-F238E27FC236}">
                <a16:creationId xmlns:a16="http://schemas.microsoft.com/office/drawing/2014/main" id="{7D22145D-B08C-4EE3-8BB6-C27CEF5C5DC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62200" y="2451100"/>
          <a:ext cx="2179638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6569" name="Equation" r:id="rId8" imgW="1054080" imgH="190440" progId="Equation.DSMT4">
                  <p:embed/>
                </p:oleObj>
              </mc:Choice>
              <mc:Fallback>
                <p:oleObj name="Equation" r:id="rId8" imgW="1054080" imgH="19044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451100"/>
                        <a:ext cx="2179638" cy="398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6536" name="Object 8">
            <a:extLst>
              <a:ext uri="{FF2B5EF4-FFF2-40B4-BE49-F238E27FC236}">
                <a16:creationId xmlns:a16="http://schemas.microsoft.com/office/drawing/2014/main" id="{52C848DF-EE21-40A0-8841-C96F149F4B8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47938" y="3287713"/>
          <a:ext cx="1765300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6570" name="Equation" r:id="rId10" imgW="850680" imgH="215640" progId="Equation.DSMT4">
                  <p:embed/>
                </p:oleObj>
              </mc:Choice>
              <mc:Fallback>
                <p:oleObj name="Equation" r:id="rId10" imgW="850680" imgH="21564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7938" y="3287713"/>
                        <a:ext cx="1765300" cy="449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6537" name="Object 9">
            <a:extLst>
              <a:ext uri="{FF2B5EF4-FFF2-40B4-BE49-F238E27FC236}">
                <a16:creationId xmlns:a16="http://schemas.microsoft.com/office/drawing/2014/main" id="{6E21B529-81E7-4EF8-882B-D8E3EBB6C57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67200" y="3390900"/>
          <a:ext cx="1304925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6571" name="Equation" r:id="rId12" imgW="647640" imgH="177480" progId="Equation.DSMT4">
                  <p:embed/>
                </p:oleObj>
              </mc:Choice>
              <mc:Fallback>
                <p:oleObj name="Equation" r:id="rId12" imgW="647640" imgH="17748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3390900"/>
                        <a:ext cx="1304925" cy="365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6538" name="Rectangle 10">
            <a:extLst>
              <a:ext uri="{FF2B5EF4-FFF2-40B4-BE49-F238E27FC236}">
                <a16:creationId xmlns:a16="http://schemas.microsoft.com/office/drawing/2014/main" id="{7213DABD-BAAE-4250-9C5E-978D5873C9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038" y="3929063"/>
            <a:ext cx="1717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配项法</a:t>
            </a:r>
            <a:r>
              <a:rPr lang="zh-CN" altLang="en-US" sz="2400">
                <a:solidFill>
                  <a:srgbClr val="00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 </a:t>
            </a:r>
          </a:p>
        </p:txBody>
      </p:sp>
      <p:graphicFrame>
        <p:nvGraphicFramePr>
          <p:cNvPr id="406539" name="Object 11">
            <a:extLst>
              <a:ext uri="{FF2B5EF4-FFF2-40B4-BE49-F238E27FC236}">
                <a16:creationId xmlns:a16="http://schemas.microsoft.com/office/drawing/2014/main" id="{BFDA931E-325C-4729-AAF5-966DB63DC93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47938" y="5761038"/>
          <a:ext cx="1485900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6572" name="Equation" r:id="rId14" imgW="736560" imgH="203040" progId="Equation.DSMT4">
                  <p:embed/>
                </p:oleObj>
              </mc:Choice>
              <mc:Fallback>
                <p:oleObj name="Equation" r:id="rId14" imgW="736560" imgH="20304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7938" y="5761038"/>
                        <a:ext cx="1485900" cy="414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06540" name="Group 12">
            <a:extLst>
              <a:ext uri="{FF2B5EF4-FFF2-40B4-BE49-F238E27FC236}">
                <a16:creationId xmlns:a16="http://schemas.microsoft.com/office/drawing/2014/main" id="{23BCC17C-37E7-4CC9-9A7F-D6637791141B}"/>
              </a:ext>
            </a:extLst>
          </p:cNvPr>
          <p:cNvGrpSpPr>
            <a:grpSpLocks/>
          </p:cNvGrpSpPr>
          <p:nvPr/>
        </p:nvGrpSpPr>
        <p:grpSpPr bwMode="auto">
          <a:xfrm>
            <a:off x="2271713" y="1793875"/>
            <a:ext cx="4516437" cy="495300"/>
            <a:chOff x="1431" y="1650"/>
            <a:chExt cx="2845" cy="312"/>
          </a:xfrm>
        </p:grpSpPr>
        <p:graphicFrame>
          <p:nvGraphicFramePr>
            <p:cNvPr id="406541" name="Object 13">
              <a:extLst>
                <a:ext uri="{FF2B5EF4-FFF2-40B4-BE49-F238E27FC236}">
                  <a16:creationId xmlns:a16="http://schemas.microsoft.com/office/drawing/2014/main" id="{082066EE-A709-43FD-A592-9176749BEDA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431" y="1650"/>
            <a:ext cx="2845" cy="3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6573" name="Equation" r:id="rId16" imgW="1993680" imgH="228600" progId="Equation.3">
                    <p:embed/>
                  </p:oleObj>
                </mc:Choice>
                <mc:Fallback>
                  <p:oleObj name="Equation" r:id="rId16" imgW="1993680" imgH="228600" progId="Equation.3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31" y="1650"/>
                          <a:ext cx="2845" cy="3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6542" name="Line 14">
              <a:extLst>
                <a:ext uri="{FF2B5EF4-FFF2-40B4-BE49-F238E27FC236}">
                  <a16:creationId xmlns:a16="http://schemas.microsoft.com/office/drawing/2014/main" id="{EB6788F1-6318-462E-9C20-8375AF5E02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31" y="1905"/>
              <a:ext cx="283" cy="0"/>
            </a:xfrm>
            <a:prstGeom prst="line">
              <a:avLst/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543" name="Line 15">
              <a:extLst>
                <a:ext uri="{FF2B5EF4-FFF2-40B4-BE49-F238E27FC236}">
                  <a16:creationId xmlns:a16="http://schemas.microsoft.com/office/drawing/2014/main" id="{6F25BC6D-ED69-4A12-910A-53ED385359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2" y="1905"/>
              <a:ext cx="283" cy="0"/>
            </a:xfrm>
            <a:prstGeom prst="line">
              <a:avLst/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aphicFrame>
        <p:nvGraphicFramePr>
          <p:cNvPr id="406544" name="Object 16">
            <a:extLst>
              <a:ext uri="{FF2B5EF4-FFF2-40B4-BE49-F238E27FC236}">
                <a16:creationId xmlns:a16="http://schemas.microsoft.com/office/drawing/2014/main" id="{A7865F11-66D5-40E4-AAD0-73DA785FC79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76813" y="2779713"/>
          <a:ext cx="2433637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6574" name="Equation" r:id="rId18" imgW="1143000" imgH="228600" progId="Equation.DSMT4">
                  <p:embed/>
                </p:oleObj>
              </mc:Choice>
              <mc:Fallback>
                <p:oleObj name="Equation" r:id="rId18" imgW="1143000" imgH="22860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6813" y="2779713"/>
                        <a:ext cx="2433637" cy="477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06545" name="Group 17">
            <a:extLst>
              <a:ext uri="{FF2B5EF4-FFF2-40B4-BE49-F238E27FC236}">
                <a16:creationId xmlns:a16="http://schemas.microsoft.com/office/drawing/2014/main" id="{D40BF935-3C85-4969-9AD8-FB3216D35DB5}"/>
              </a:ext>
            </a:extLst>
          </p:cNvPr>
          <p:cNvGrpSpPr>
            <a:grpSpLocks/>
          </p:cNvGrpSpPr>
          <p:nvPr/>
        </p:nvGrpSpPr>
        <p:grpSpPr bwMode="auto">
          <a:xfrm>
            <a:off x="2276475" y="2825750"/>
            <a:ext cx="2606675" cy="422275"/>
            <a:chOff x="1434" y="2156"/>
            <a:chExt cx="1642" cy="266"/>
          </a:xfrm>
        </p:grpSpPr>
        <p:graphicFrame>
          <p:nvGraphicFramePr>
            <p:cNvPr id="406546" name="Object 18">
              <a:extLst>
                <a:ext uri="{FF2B5EF4-FFF2-40B4-BE49-F238E27FC236}">
                  <a16:creationId xmlns:a16="http://schemas.microsoft.com/office/drawing/2014/main" id="{857CEAB9-9C8E-4270-89BA-0982C405B06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434" y="2156"/>
            <a:ext cx="1642" cy="2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6575" name="Equation" r:id="rId20" imgW="1282680" imgH="203040" progId="Equation.DSMT4">
                    <p:embed/>
                  </p:oleObj>
                </mc:Choice>
                <mc:Fallback>
                  <p:oleObj name="Equation" r:id="rId20" imgW="1282680" imgH="203040" progId="Equation.DSMT4">
                    <p:embed/>
                    <p:pic>
                      <p:nvPicPr>
                        <p:cNvPr id="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34" y="2156"/>
                          <a:ext cx="1642" cy="26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6547" name="Line 19">
              <a:extLst>
                <a:ext uri="{FF2B5EF4-FFF2-40B4-BE49-F238E27FC236}">
                  <a16:creationId xmlns:a16="http://schemas.microsoft.com/office/drawing/2014/main" id="{90A0CFB1-28EB-430E-AE96-8092CF4E44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" y="2412"/>
              <a:ext cx="283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548" name="Line 20">
              <a:extLst>
                <a:ext uri="{FF2B5EF4-FFF2-40B4-BE49-F238E27FC236}">
                  <a16:creationId xmlns:a16="http://schemas.microsoft.com/office/drawing/2014/main" id="{ED4B0AB4-45F0-4E02-AA87-ED0598011A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67" y="2412"/>
              <a:ext cx="283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06549" name="Group 21">
            <a:extLst>
              <a:ext uri="{FF2B5EF4-FFF2-40B4-BE49-F238E27FC236}">
                <a16:creationId xmlns:a16="http://schemas.microsoft.com/office/drawing/2014/main" id="{F94E3B33-7BF6-48AD-90BB-0742D7BACA8B}"/>
              </a:ext>
            </a:extLst>
          </p:cNvPr>
          <p:cNvGrpSpPr>
            <a:grpSpLocks/>
          </p:cNvGrpSpPr>
          <p:nvPr/>
        </p:nvGrpSpPr>
        <p:grpSpPr bwMode="auto">
          <a:xfrm>
            <a:off x="6011863" y="3319463"/>
            <a:ext cx="1979612" cy="457200"/>
            <a:chOff x="2285" y="3833"/>
            <a:chExt cx="1247" cy="288"/>
          </a:xfrm>
        </p:grpSpPr>
        <p:sp>
          <p:nvSpPr>
            <p:cNvPr id="406550" name="Text Box 22">
              <a:extLst>
                <a:ext uri="{FF2B5EF4-FFF2-40B4-BE49-F238E27FC236}">
                  <a16:creationId xmlns:a16="http://schemas.microsoft.com/office/drawing/2014/main" id="{5AA91CC0-476A-477E-BB9C-F9D57D80F2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5" y="3833"/>
              <a:ext cx="1247" cy="288"/>
            </a:xfrm>
            <a:prstGeom prst="rect">
              <a:avLst/>
            </a:prstGeom>
            <a:solidFill>
              <a:srgbClr val="0066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0" lang="en-US" altLang="zh-CN">
                  <a:solidFill>
                    <a:schemeClr val="bg1"/>
                  </a:solidFill>
                </a:rPr>
                <a:t>A+AB=A+B</a:t>
              </a:r>
            </a:p>
          </p:txBody>
        </p:sp>
        <p:sp>
          <p:nvSpPr>
            <p:cNvPr id="406551" name="Line 23">
              <a:extLst>
                <a:ext uri="{FF2B5EF4-FFF2-40B4-BE49-F238E27FC236}">
                  <a16:creationId xmlns:a16="http://schemas.microsoft.com/office/drawing/2014/main" id="{5171FD7D-F22B-4FBC-B1B6-45EB242FEC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3" y="3861"/>
              <a:ext cx="142" cy="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06552" name="Group 24">
            <a:extLst>
              <a:ext uri="{FF2B5EF4-FFF2-40B4-BE49-F238E27FC236}">
                <a16:creationId xmlns:a16="http://schemas.microsoft.com/office/drawing/2014/main" id="{DC84CE13-8B26-4631-A3C3-5CFC130412D3}"/>
              </a:ext>
            </a:extLst>
          </p:cNvPr>
          <p:cNvGrpSpPr>
            <a:grpSpLocks/>
          </p:cNvGrpSpPr>
          <p:nvPr/>
        </p:nvGrpSpPr>
        <p:grpSpPr bwMode="auto">
          <a:xfrm>
            <a:off x="2276475" y="4292600"/>
            <a:ext cx="6029325" cy="490538"/>
            <a:chOff x="1434" y="3042"/>
            <a:chExt cx="3798" cy="309"/>
          </a:xfrm>
        </p:grpSpPr>
        <p:graphicFrame>
          <p:nvGraphicFramePr>
            <p:cNvPr id="406553" name="Object 25">
              <a:extLst>
                <a:ext uri="{FF2B5EF4-FFF2-40B4-BE49-F238E27FC236}">
                  <a16:creationId xmlns:a16="http://schemas.microsoft.com/office/drawing/2014/main" id="{842E0E7F-22E9-4490-9ABA-52C2E8A7FA4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434" y="3072"/>
            <a:ext cx="1701" cy="2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6576" name="公式" r:id="rId22" imgW="1295280" imgH="203040" progId="Equation.3">
                    <p:embed/>
                  </p:oleObj>
                </mc:Choice>
                <mc:Fallback>
                  <p:oleObj name="公式" r:id="rId22" imgW="1295280" imgH="203040" progId="Equation.3">
                    <p:embed/>
                    <p:pic>
                      <p:nvPicPr>
                        <p:cNvPr id="0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34" y="3072"/>
                          <a:ext cx="1701" cy="26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6554" name="Object 26">
              <a:extLst>
                <a:ext uri="{FF2B5EF4-FFF2-40B4-BE49-F238E27FC236}">
                  <a16:creationId xmlns:a16="http://schemas.microsoft.com/office/drawing/2014/main" id="{4D3B84E3-08E6-4E0B-89BD-E506915DA30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135" y="3042"/>
            <a:ext cx="2097" cy="3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6577" name="公式" r:id="rId24" imgW="1650960" imgH="228600" progId="Equation.3">
                    <p:embed/>
                  </p:oleObj>
                </mc:Choice>
                <mc:Fallback>
                  <p:oleObj name="公式" r:id="rId24" imgW="1650960" imgH="228600" progId="Equation.3">
                    <p:embed/>
                    <p:pic>
                      <p:nvPicPr>
                        <p:cNvPr id="0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35" y="3042"/>
                          <a:ext cx="2097" cy="30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6555" name="Line 27">
              <a:extLst>
                <a:ext uri="{FF2B5EF4-FFF2-40B4-BE49-F238E27FC236}">
                  <a16:creationId xmlns:a16="http://schemas.microsoft.com/office/drawing/2014/main" id="{95B9131E-1DE4-4106-8D7B-500346428A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95" y="3312"/>
              <a:ext cx="283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556" name="Line 28">
              <a:extLst>
                <a:ext uri="{FF2B5EF4-FFF2-40B4-BE49-F238E27FC236}">
                  <a16:creationId xmlns:a16="http://schemas.microsoft.com/office/drawing/2014/main" id="{445435C3-A05E-4542-B534-A633226B71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0" y="3312"/>
              <a:ext cx="878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06557" name="Group 29">
            <a:extLst>
              <a:ext uri="{FF2B5EF4-FFF2-40B4-BE49-F238E27FC236}">
                <a16:creationId xmlns:a16="http://schemas.microsoft.com/office/drawing/2014/main" id="{2BA57656-88D2-406C-A52B-EE2D512D7C01}"/>
              </a:ext>
            </a:extLst>
          </p:cNvPr>
          <p:cNvGrpSpPr>
            <a:grpSpLocks/>
          </p:cNvGrpSpPr>
          <p:nvPr/>
        </p:nvGrpSpPr>
        <p:grpSpPr bwMode="auto">
          <a:xfrm>
            <a:off x="2547938" y="4795838"/>
            <a:ext cx="3530600" cy="425450"/>
            <a:chOff x="1605" y="3359"/>
            <a:chExt cx="2224" cy="268"/>
          </a:xfrm>
        </p:grpSpPr>
        <p:graphicFrame>
          <p:nvGraphicFramePr>
            <p:cNvPr id="406558" name="Object 30">
              <a:extLst>
                <a:ext uri="{FF2B5EF4-FFF2-40B4-BE49-F238E27FC236}">
                  <a16:creationId xmlns:a16="http://schemas.microsoft.com/office/drawing/2014/main" id="{80CB42A3-26E6-4A8E-B80F-D037A492C90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605" y="3359"/>
            <a:ext cx="2224" cy="2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6578" name="公式" r:id="rId26" imgW="1714320" imgH="203040" progId="Equation.3">
                    <p:embed/>
                  </p:oleObj>
                </mc:Choice>
                <mc:Fallback>
                  <p:oleObj name="公式" r:id="rId26" imgW="1714320" imgH="203040" progId="Equation.3">
                    <p:embed/>
                    <p:pic>
                      <p:nvPicPr>
                        <p:cNvPr id="0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05" y="3359"/>
                          <a:ext cx="2224" cy="26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6559" name="Line 31">
              <a:extLst>
                <a:ext uri="{FF2B5EF4-FFF2-40B4-BE49-F238E27FC236}">
                  <a16:creationId xmlns:a16="http://schemas.microsoft.com/office/drawing/2014/main" id="{3AC4BC17-10B9-4228-8D52-6B66EE8C76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46" y="3606"/>
              <a:ext cx="227" cy="0"/>
            </a:xfrm>
            <a:prstGeom prst="line">
              <a:avLst/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560" name="Line 32">
              <a:extLst>
                <a:ext uri="{FF2B5EF4-FFF2-40B4-BE49-F238E27FC236}">
                  <a16:creationId xmlns:a16="http://schemas.microsoft.com/office/drawing/2014/main" id="{E133A34A-9F82-477F-A4D8-909A5A5607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28" y="3606"/>
              <a:ext cx="227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561" name="Line 33">
              <a:extLst>
                <a:ext uri="{FF2B5EF4-FFF2-40B4-BE49-F238E27FC236}">
                  <a16:creationId xmlns:a16="http://schemas.microsoft.com/office/drawing/2014/main" id="{793A839B-21D2-4C97-AF9E-FD3583F1C3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8" y="3606"/>
              <a:ext cx="369" cy="0"/>
            </a:xfrm>
            <a:prstGeom prst="line">
              <a:avLst/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562" name="Line 34">
              <a:extLst>
                <a:ext uri="{FF2B5EF4-FFF2-40B4-BE49-F238E27FC236}">
                  <a16:creationId xmlns:a16="http://schemas.microsoft.com/office/drawing/2014/main" id="{5EBD0C16-7408-4EFC-88E1-056E78E1EC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2" y="3606"/>
              <a:ext cx="340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06563" name="Group 35">
            <a:extLst>
              <a:ext uri="{FF2B5EF4-FFF2-40B4-BE49-F238E27FC236}">
                <a16:creationId xmlns:a16="http://schemas.microsoft.com/office/drawing/2014/main" id="{E8DCD7F7-32DB-4DD8-AA85-A6E558292A87}"/>
              </a:ext>
            </a:extLst>
          </p:cNvPr>
          <p:cNvGrpSpPr>
            <a:grpSpLocks/>
          </p:cNvGrpSpPr>
          <p:nvPr/>
        </p:nvGrpSpPr>
        <p:grpSpPr bwMode="auto">
          <a:xfrm>
            <a:off x="2560638" y="5254625"/>
            <a:ext cx="3890962" cy="476250"/>
            <a:chOff x="1613" y="3648"/>
            <a:chExt cx="2451" cy="300"/>
          </a:xfrm>
        </p:grpSpPr>
        <p:graphicFrame>
          <p:nvGraphicFramePr>
            <p:cNvPr id="406564" name="Object 36">
              <a:extLst>
                <a:ext uri="{FF2B5EF4-FFF2-40B4-BE49-F238E27FC236}">
                  <a16:creationId xmlns:a16="http://schemas.microsoft.com/office/drawing/2014/main" id="{5A6662C2-74BE-4066-8E3A-D170EE36D55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613" y="3648"/>
            <a:ext cx="2451" cy="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6579" name="Equation" r:id="rId28" imgW="1955520" imgH="228600" progId="Equation.3">
                    <p:embed/>
                  </p:oleObj>
                </mc:Choice>
                <mc:Fallback>
                  <p:oleObj name="Equation" r:id="rId28" imgW="1955520" imgH="228600" progId="Equation.3">
                    <p:embed/>
                    <p:pic>
                      <p:nvPicPr>
                        <p:cNvPr id="0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3" y="3648"/>
                          <a:ext cx="2451" cy="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6565" name="Line 37">
              <a:extLst>
                <a:ext uri="{FF2B5EF4-FFF2-40B4-BE49-F238E27FC236}">
                  <a16:creationId xmlns:a16="http://schemas.microsoft.com/office/drawing/2014/main" id="{37F0FDC1-F61C-415E-BCE6-36D1179F22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59" y="3936"/>
              <a:ext cx="879" cy="0"/>
            </a:xfrm>
            <a:prstGeom prst="line">
              <a:avLst/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566" name="Line 38">
              <a:extLst>
                <a:ext uri="{FF2B5EF4-FFF2-40B4-BE49-F238E27FC236}">
                  <a16:creationId xmlns:a16="http://schemas.microsoft.com/office/drawing/2014/main" id="{D32663C5-A899-4B3E-BF82-F3910D1C80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50" y="3936"/>
              <a:ext cx="936" cy="0"/>
            </a:xfrm>
            <a:prstGeom prst="line">
              <a:avLst/>
            </a:prstGeom>
            <a:noFill/>
            <a:ln w="25400">
              <a:solidFill>
                <a:srgbClr val="99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pull dir="d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06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06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06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06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06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06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06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406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06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406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06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406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406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406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406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406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406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6532" grpId="0" autoUpdateAnimBg="0"/>
      <p:bldP spid="406533" grpId="0" autoUpdateAnimBg="0"/>
      <p:bldP spid="406534" grpId="0" autoUpdateAnimBg="0"/>
      <p:bldP spid="406538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>
            <a:extLst>
              <a:ext uri="{FF2B5EF4-FFF2-40B4-BE49-F238E27FC236}">
                <a16:creationId xmlns:a16="http://schemas.microsoft.com/office/drawing/2014/main" id="{4A586CE0-920E-4B02-BC11-696D7A2A5D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1052513"/>
            <a:ext cx="799306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l">
              <a:tabLst>
                <a:tab pos="1169988" algn="l"/>
                <a:tab pos="439261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tabLst>
                <a:tab pos="1169988" algn="l"/>
                <a:tab pos="439261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tabLst>
                <a:tab pos="1169988" algn="l"/>
                <a:tab pos="439261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tabLst>
                <a:tab pos="1169988" algn="l"/>
                <a:tab pos="439261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tabLst>
                <a:tab pos="1169988" algn="l"/>
                <a:tab pos="439261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169988" algn="l"/>
                <a:tab pos="439261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169988" algn="l"/>
                <a:tab pos="439261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169988" algn="l"/>
                <a:tab pos="439261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169988" algn="l"/>
                <a:tab pos="439261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>
                <a:solidFill>
                  <a:srgbClr val="000066"/>
                </a:solidFill>
                <a:ea typeface="楷体_GB2312" pitchFamily="49" charset="-122"/>
              </a:rPr>
              <a:t>    </a:t>
            </a:r>
            <a:r>
              <a:rPr lang="zh-CN" altLang="en-US">
                <a:solidFill>
                  <a:srgbClr val="000066"/>
                </a:solidFill>
                <a:ea typeface="楷体_GB2312" pitchFamily="49" charset="-122"/>
              </a:rPr>
              <a:t>通常在一片集成电路芯片中只有一种门电路，为了减少门电路的种类，需要对逻辑函数表达式进行变换。</a:t>
            </a:r>
          </a:p>
        </p:txBody>
      </p:sp>
      <p:sp>
        <p:nvSpPr>
          <p:cNvPr id="409612" name="Rectangle 12">
            <a:extLst>
              <a:ext uri="{FF2B5EF4-FFF2-40B4-BE49-F238E27FC236}">
                <a16:creationId xmlns:a16="http://schemas.microsoft.com/office/drawing/2014/main" id="{4CF9945D-8716-431E-AD48-82BB8FAC2A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625" y="455613"/>
            <a:ext cx="698500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r>
              <a:rPr lang="en-US" altLang="zh-CN" sz="2500">
                <a:solidFill>
                  <a:srgbClr val="000066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 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2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、逻辑函数形式的变化</a:t>
            </a:r>
          </a:p>
        </p:txBody>
      </p:sp>
      <p:sp>
        <p:nvSpPr>
          <p:cNvPr id="409618" name="Rectangle 18">
            <a:extLst>
              <a:ext uri="{FF2B5EF4-FFF2-40B4-BE49-F238E27FC236}">
                <a16:creationId xmlns:a16="http://schemas.microsoft.com/office/drawing/2014/main" id="{97A2A124-443A-4D70-ADD6-02482B847D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409623" name="Rectangle 23">
            <a:extLst>
              <a:ext uri="{FF2B5EF4-FFF2-40B4-BE49-F238E27FC236}">
                <a16:creationId xmlns:a16="http://schemas.microsoft.com/office/drawing/2014/main" id="{A7DB8314-2F2A-4D58-90AF-4C13FC9562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80975" y="2420938"/>
            <a:ext cx="68357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269875" algn="l">
              <a:tabLst>
                <a:tab pos="439261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tabLst>
                <a:tab pos="439261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tabLst>
                <a:tab pos="439261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tabLst>
                <a:tab pos="439261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tabLst>
                <a:tab pos="439261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39261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39261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39261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39261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>
                <a:solidFill>
                  <a:srgbClr val="000066"/>
                </a:solidFill>
                <a:ea typeface="楷体_GB2312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>
                <a:solidFill>
                  <a:srgbClr val="000066"/>
                </a:solidFill>
                <a:ea typeface="楷体_GB2312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>
                <a:solidFill>
                  <a:srgbClr val="000066"/>
                </a:solidFill>
                <a:ea typeface="楷体_GB2312" pitchFamily="49" charset="-122"/>
                <a:cs typeface="Times New Roman" panose="02020603050405020304" pitchFamily="18" charset="0"/>
              </a:rPr>
              <a:t>）求最简的与</a:t>
            </a:r>
            <a:r>
              <a:rPr lang="en-US" altLang="zh-CN">
                <a:solidFill>
                  <a:srgbClr val="000066"/>
                </a:solidFill>
                <a:ea typeface="楷体_GB2312" pitchFamily="49" charset="-122"/>
                <a:cs typeface="Times New Roman" panose="02020603050405020304" pitchFamily="18" charset="0"/>
              </a:rPr>
              <a:t>-</a:t>
            </a:r>
            <a:r>
              <a:rPr lang="zh-CN" altLang="en-US">
                <a:solidFill>
                  <a:srgbClr val="000066"/>
                </a:solidFill>
                <a:ea typeface="楷体_GB2312" pitchFamily="49" charset="-122"/>
                <a:cs typeface="Times New Roman" panose="02020603050405020304" pitchFamily="18" charset="0"/>
              </a:rPr>
              <a:t>或式，并画出相应的逻辑图；</a:t>
            </a:r>
          </a:p>
          <a:p>
            <a:pPr eaLnBrk="0" hangingPunct="0"/>
            <a:r>
              <a:rPr lang="zh-CN" altLang="en-US">
                <a:solidFill>
                  <a:srgbClr val="000066"/>
                </a:solidFill>
                <a:ea typeface="楷体_GB2312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>
                <a:solidFill>
                  <a:srgbClr val="000066"/>
                </a:solidFill>
                <a:ea typeface="楷体_GB2312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>
                <a:solidFill>
                  <a:srgbClr val="000066"/>
                </a:solidFill>
                <a:ea typeface="楷体_GB2312" pitchFamily="49" charset="-122"/>
                <a:cs typeface="Times New Roman" panose="02020603050405020304" pitchFamily="18" charset="0"/>
              </a:rPr>
              <a:t>）画出仅用与非门实现的电路。</a:t>
            </a:r>
          </a:p>
          <a:p>
            <a:pPr eaLnBrk="0" hangingPunct="0"/>
            <a:r>
              <a:rPr lang="zh-CN" altLang="en-US">
                <a:solidFill>
                  <a:srgbClr val="000066"/>
                </a:solidFill>
                <a:ea typeface="楷体_GB2312" pitchFamily="49" charset="-122"/>
                <a:cs typeface="Times New Roman" panose="02020603050405020304" pitchFamily="18" charset="0"/>
              </a:rPr>
              <a:t>解：</a:t>
            </a:r>
          </a:p>
        </p:txBody>
      </p:sp>
      <p:graphicFrame>
        <p:nvGraphicFramePr>
          <p:cNvPr id="409624" name="Object 24">
            <a:extLst>
              <a:ext uri="{FF2B5EF4-FFF2-40B4-BE49-F238E27FC236}">
                <a16:creationId xmlns:a16="http://schemas.microsoft.com/office/drawing/2014/main" id="{FA9E0162-4030-417E-8099-47241A82412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4213" y="3206750"/>
          <a:ext cx="4679950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37" name="公式" r:id="rId4" imgW="2171520" imgH="215640" progId="Equation.3">
                  <p:embed/>
                </p:oleObj>
              </mc:Choice>
              <mc:Fallback>
                <p:oleObj name="公式" r:id="rId4" imgW="2171520" imgH="215640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3206750"/>
                        <a:ext cx="4679950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25" name="Object 25">
            <a:extLst>
              <a:ext uri="{FF2B5EF4-FFF2-40B4-BE49-F238E27FC236}">
                <a16:creationId xmlns:a16="http://schemas.microsoft.com/office/drawing/2014/main" id="{7D4DDBB5-0BBD-4996-99B8-FC5B4B06CC2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0113" y="3678238"/>
          <a:ext cx="2898775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38" name="公式" r:id="rId6" imgW="1130040" imgH="177480" progId="Equation.3">
                  <p:embed/>
                </p:oleObj>
              </mc:Choice>
              <mc:Fallback>
                <p:oleObj name="公式" r:id="rId6" imgW="1130040" imgH="17748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3678238"/>
                        <a:ext cx="2898775" cy="446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26" name="Object 26">
            <a:extLst>
              <a:ext uri="{FF2B5EF4-FFF2-40B4-BE49-F238E27FC236}">
                <a16:creationId xmlns:a16="http://schemas.microsoft.com/office/drawing/2014/main" id="{39C1DC93-C77E-4C73-B217-98F32C51617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0113" y="4138613"/>
          <a:ext cx="2708275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39" name="公式" r:id="rId8" imgW="1079280" imgH="215640" progId="Equation.3">
                  <p:embed/>
                </p:oleObj>
              </mc:Choice>
              <mc:Fallback>
                <p:oleObj name="公式" r:id="rId8" imgW="1079280" imgH="215640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4138613"/>
                        <a:ext cx="2708275" cy="549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27" name="Object 27">
            <a:extLst>
              <a:ext uri="{FF2B5EF4-FFF2-40B4-BE49-F238E27FC236}">
                <a16:creationId xmlns:a16="http://schemas.microsoft.com/office/drawing/2014/main" id="{6DA16801-8DF7-4174-A21F-8076E3EC4A4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0113" y="4759325"/>
          <a:ext cx="1628775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40" name="公式" r:id="rId10" imgW="660240" imgH="177480" progId="Equation.3">
                  <p:embed/>
                </p:oleObj>
              </mc:Choice>
              <mc:Fallback>
                <p:oleObj name="公式" r:id="rId10" imgW="660240" imgH="177480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4759325"/>
                        <a:ext cx="1628775" cy="442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28" name="Object 28">
            <a:extLst>
              <a:ext uri="{FF2B5EF4-FFF2-40B4-BE49-F238E27FC236}">
                <a16:creationId xmlns:a16="http://schemas.microsoft.com/office/drawing/2014/main" id="{B64586F8-1D61-40AA-83CD-078EC7E4B64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3138" y="5407025"/>
          <a:ext cx="1555750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41" name="公式" r:id="rId12" imgW="660240" imgH="228600" progId="Equation.3">
                  <p:embed/>
                </p:oleObj>
              </mc:Choice>
              <mc:Fallback>
                <p:oleObj name="公式" r:id="rId12" imgW="660240" imgH="228600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3138" y="5407025"/>
                        <a:ext cx="1555750" cy="536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29" name="Object 29">
            <a:extLst>
              <a:ext uri="{FF2B5EF4-FFF2-40B4-BE49-F238E27FC236}">
                <a16:creationId xmlns:a16="http://schemas.microsoft.com/office/drawing/2014/main" id="{B33A07D6-FA5A-464D-A2AD-57127ECC8BD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3138" y="5983288"/>
          <a:ext cx="1628775" cy="614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42" name="公式" r:id="rId14" imgW="609480" imgH="228600" progId="Equation.3">
                  <p:embed/>
                </p:oleObj>
              </mc:Choice>
              <mc:Fallback>
                <p:oleObj name="公式" r:id="rId14" imgW="609480" imgH="228600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3138" y="5983288"/>
                        <a:ext cx="1628775" cy="614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30" name="Object 30">
            <a:extLst>
              <a:ext uri="{FF2B5EF4-FFF2-40B4-BE49-F238E27FC236}">
                <a16:creationId xmlns:a16="http://schemas.microsoft.com/office/drawing/2014/main" id="{3DB1C071-2AA0-4B1C-9D1A-0710444AFB0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64163" y="4508500"/>
          <a:ext cx="3529012" cy="211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43" name="图片" r:id="rId16" imgW="2115360" imgH="1266480" progId="Word.Picture.8">
                  <p:embed/>
                </p:oleObj>
              </mc:Choice>
              <mc:Fallback>
                <p:oleObj name="图片" r:id="rId16" imgW="2115360" imgH="1266480" progId="Word.Picture.8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163" y="4508500"/>
                        <a:ext cx="3529012" cy="2111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32" name="Object 32">
            <a:extLst>
              <a:ext uri="{FF2B5EF4-FFF2-40B4-BE49-F238E27FC236}">
                <a16:creationId xmlns:a16="http://schemas.microsoft.com/office/drawing/2014/main" id="{44E16BBC-72E8-444E-B31F-C7B74EC26E3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8175" y="1916113"/>
          <a:ext cx="57499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44" name="公式" r:id="rId18" imgW="2514600" imgH="190440" progId="Equation.3">
                  <p:embed/>
                </p:oleObj>
              </mc:Choice>
              <mc:Fallback>
                <p:oleObj name="公式" r:id="rId18" imgW="2514600" imgH="190440" progId="Equation.3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1916113"/>
                        <a:ext cx="5749925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34" name="Rectangle 34">
            <a:extLst>
              <a:ext uri="{FF2B5EF4-FFF2-40B4-BE49-F238E27FC236}">
                <a16:creationId xmlns:a16="http://schemas.microsoft.com/office/drawing/2014/main" id="{8180B7AB-1EB7-44C4-8CA4-E8C6B0158D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1916113"/>
            <a:ext cx="17287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r>
              <a:rPr kumimoji="1" lang="zh-CN" altLang="en-US" sz="2400">
                <a:solidFill>
                  <a:srgbClr val="000066"/>
                </a:solidFill>
              </a:rPr>
              <a:t>例：已知</a:t>
            </a:r>
          </a:p>
        </p:txBody>
      </p:sp>
      <p:sp>
        <p:nvSpPr>
          <p:cNvPr id="409636" name="Rectangle 36">
            <a:extLst>
              <a:ext uri="{FF2B5EF4-FFF2-40B4-BE49-F238E27FC236}">
                <a16:creationId xmlns:a16="http://schemas.microsoft.com/office/drawing/2014/main" id="{E16AEBE1-FE89-4936-9139-E7F2FAC1A9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908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409635" name="Object 35">
            <a:extLst>
              <a:ext uri="{FF2B5EF4-FFF2-40B4-BE49-F238E27FC236}">
                <a16:creationId xmlns:a16="http://schemas.microsoft.com/office/drawing/2014/main" id="{56C80216-F716-4945-8481-4B9298D3507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84775" y="2898775"/>
          <a:ext cx="4067175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45" name="图片" r:id="rId20" imgW="2638440" imgH="1038240" progId="Word.Picture.8">
                  <p:embed/>
                </p:oleObj>
              </mc:Choice>
              <mc:Fallback>
                <p:oleObj name="图片" r:id="rId20" imgW="2638440" imgH="1038240" progId="Word.Picture.8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321"/>
                      <a:stretch>
                        <a:fillRect/>
                      </a:stretch>
                    </p:blipFill>
                    <p:spPr bwMode="auto">
                      <a:xfrm>
                        <a:off x="5184775" y="2898775"/>
                        <a:ext cx="4067175" cy="1609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9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09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09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409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409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09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409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0" dur="500"/>
                                        <p:tgtEl>
                                          <p:spTgt spid="409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409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409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5" dur="500"/>
                                        <p:tgtEl>
                                          <p:spTgt spid="409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3" grpId="0"/>
      <p:bldP spid="409634" grpId="0"/>
    </p:bldLst>
  </p:timing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Arial Narrow"/>
        <a:ea typeface="楷体_GB2312"/>
        <a:cs typeface=""/>
      </a:majorFont>
      <a:minorFont>
        <a:latin typeface="Arial Narrow"/>
        <a:ea typeface="楷体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16043</TotalTime>
  <Words>340</Words>
  <Application>Microsoft Office PowerPoint</Application>
  <PresentationFormat>全屏显示(4:3)</PresentationFormat>
  <Paragraphs>33</Paragraphs>
  <Slides>6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6</vt:i4>
      </vt:variant>
    </vt:vector>
  </HeadingPairs>
  <TitlesOfParts>
    <vt:vector size="20" baseType="lpstr">
      <vt:lpstr>Times New Roman</vt:lpstr>
      <vt:lpstr>宋体</vt:lpstr>
      <vt:lpstr>Arial Narrow</vt:lpstr>
      <vt:lpstr>楷体_GB2312</vt:lpstr>
      <vt:lpstr>Wingdings</vt:lpstr>
      <vt:lpstr>Arial</vt:lpstr>
      <vt:lpstr>隶书</vt:lpstr>
      <vt:lpstr>Verdana</vt:lpstr>
      <vt:lpstr>华文中宋</vt:lpstr>
      <vt:lpstr>黑体</vt:lpstr>
      <vt:lpstr>Profile</vt:lpstr>
      <vt:lpstr>Microsoft Word 图片</vt:lpstr>
      <vt:lpstr>Microsoft 公式 3.0</vt:lpstr>
      <vt:lpstr>MathType 5.0 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Samsung Electronics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luojie</dc:creator>
  <cp:lastModifiedBy>Wang Moby</cp:lastModifiedBy>
  <cp:revision>1718</cp:revision>
  <dcterms:created xsi:type="dcterms:W3CDTF">2004-08-29T02:51:05Z</dcterms:created>
  <dcterms:modified xsi:type="dcterms:W3CDTF">2020-04-25T08:36:29Z</dcterms:modified>
</cp:coreProperties>
</file>